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93" r:id="rId2"/>
    <p:sldMasterId id="2147483695" r:id="rId3"/>
    <p:sldMasterId id="2147483770" r:id="rId4"/>
  </p:sldMasterIdLst>
  <p:notesMasterIdLst>
    <p:notesMasterId r:id="rId18"/>
  </p:notesMasterIdLst>
  <p:handoutMasterIdLst>
    <p:handoutMasterId r:id="rId19"/>
  </p:handoutMasterIdLst>
  <p:sldIdLst>
    <p:sldId id="444" r:id="rId5"/>
    <p:sldId id="509" r:id="rId6"/>
    <p:sldId id="510" r:id="rId7"/>
    <p:sldId id="484" r:id="rId8"/>
    <p:sldId id="511" r:id="rId9"/>
    <p:sldId id="512" r:id="rId10"/>
    <p:sldId id="513" r:id="rId11"/>
    <p:sldId id="485" r:id="rId12"/>
    <p:sldId id="489" r:id="rId13"/>
    <p:sldId id="495" r:id="rId14"/>
    <p:sldId id="504" r:id="rId15"/>
    <p:sldId id="506" r:id="rId16"/>
    <p:sldId id="498" r:id="rId17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расова Людмила Валентиновна" initials="ЮЛ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7608" autoAdjust="0"/>
  </p:normalViewPr>
  <p:slideViewPr>
    <p:cSldViewPr>
      <p:cViewPr varScale="1">
        <p:scale>
          <a:sx n="72" d="100"/>
          <a:sy n="72" d="100"/>
        </p:scale>
        <p:origin x="-111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3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E0EA7-D2B3-4C7A-8921-D37B5E0FC8F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6538B7-C805-471C-A673-57D3B9DB5FF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Регулирование системы</a:t>
          </a:r>
          <a:endParaRPr lang="ru-RU" sz="2000" b="1" dirty="0">
            <a:solidFill>
              <a:schemeClr val="tx1"/>
            </a:solidFill>
          </a:endParaRPr>
        </a:p>
      </dgm:t>
    </dgm:pt>
    <dgm:pt modelId="{B45C5B0D-7776-48F0-98FF-A4E745EFE61F}" type="parTrans" cxnId="{8F05A70F-95B6-47FF-A201-057A65364EB7}">
      <dgm:prSet/>
      <dgm:spPr/>
      <dgm:t>
        <a:bodyPr/>
        <a:lstStyle/>
        <a:p>
          <a:endParaRPr lang="ru-RU"/>
        </a:p>
      </dgm:t>
    </dgm:pt>
    <dgm:pt modelId="{B7E9B2FA-9197-428E-806E-1E25BFBC044A}" type="sibTrans" cxnId="{8F05A70F-95B6-47FF-A201-057A65364EB7}">
      <dgm:prSet/>
      <dgm:spPr>
        <a:ln w="50800">
          <a:solidFill>
            <a:schemeClr val="tx2"/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8C0F7C26-B2B9-45BC-B21F-1CCA251C92F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Бортовое оборудование</a:t>
          </a:r>
          <a:endParaRPr lang="ru-RU" sz="2000" b="1" dirty="0">
            <a:solidFill>
              <a:schemeClr val="tx1"/>
            </a:solidFill>
          </a:endParaRPr>
        </a:p>
      </dgm:t>
    </dgm:pt>
    <dgm:pt modelId="{3D8489DF-3438-4611-A1C4-71B8D79A1F7B}" type="parTrans" cxnId="{FAE4B8D8-E883-4AA2-8A5C-B0733F458B43}">
      <dgm:prSet/>
      <dgm:spPr/>
      <dgm:t>
        <a:bodyPr/>
        <a:lstStyle/>
        <a:p>
          <a:endParaRPr lang="ru-RU"/>
        </a:p>
      </dgm:t>
    </dgm:pt>
    <dgm:pt modelId="{900D7C0D-3DA4-47A0-82AD-40C93B677202}" type="sibTrans" cxnId="{FAE4B8D8-E883-4AA2-8A5C-B0733F458B43}">
      <dgm:prSet/>
      <dgm:spPr>
        <a:ln w="50800">
          <a:solidFill>
            <a:schemeClr val="tx2"/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50A36DA3-2094-4B22-988C-646E7BB108D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Экосистема сервисов</a:t>
          </a:r>
          <a:endParaRPr lang="ru-RU" sz="2000" b="1" dirty="0">
            <a:solidFill>
              <a:schemeClr val="tx1"/>
            </a:solidFill>
          </a:endParaRPr>
        </a:p>
      </dgm:t>
    </dgm:pt>
    <dgm:pt modelId="{E569D78D-BEC5-4A78-A739-CE515C6DE00E}" type="parTrans" cxnId="{F239FB3C-7DCC-4FC9-999C-79237FD8B610}">
      <dgm:prSet/>
      <dgm:spPr/>
      <dgm:t>
        <a:bodyPr/>
        <a:lstStyle/>
        <a:p>
          <a:endParaRPr lang="ru-RU"/>
        </a:p>
      </dgm:t>
    </dgm:pt>
    <dgm:pt modelId="{80F83280-4108-4B8C-A20D-1C6866CA8404}" type="sibTrans" cxnId="{F239FB3C-7DCC-4FC9-999C-79237FD8B610}">
      <dgm:prSet/>
      <dgm:spPr>
        <a:ln w="50800">
          <a:solidFill>
            <a:schemeClr val="tx2"/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F6CD7DC1-EB36-4F6C-8206-7F06026CA97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</a:rPr>
            <a:t>Инфраструктура системы</a:t>
          </a:r>
        </a:p>
      </dgm:t>
    </dgm:pt>
    <dgm:pt modelId="{2FC11A09-33C8-4E1A-87F7-1C63244DFE64}" type="parTrans" cxnId="{DE8CEBC2-A2C6-4DBD-9E13-C79C7CEF0E88}">
      <dgm:prSet/>
      <dgm:spPr/>
      <dgm:t>
        <a:bodyPr/>
        <a:lstStyle/>
        <a:p>
          <a:endParaRPr lang="ru-RU"/>
        </a:p>
      </dgm:t>
    </dgm:pt>
    <dgm:pt modelId="{C5FB16F7-83A0-463C-B7E8-833D9D8E62E2}" type="sibTrans" cxnId="{DE8CEBC2-A2C6-4DBD-9E13-C79C7CEF0E88}">
      <dgm:prSet/>
      <dgm:spPr>
        <a:ln w="50800">
          <a:solidFill>
            <a:schemeClr val="tx2"/>
          </a:solidFill>
          <a:headEnd type="triangle"/>
          <a:tailEnd type="triangle"/>
        </a:ln>
      </dgm:spPr>
      <dgm:t>
        <a:bodyPr/>
        <a:lstStyle/>
        <a:p>
          <a:endParaRPr lang="ru-RU"/>
        </a:p>
      </dgm:t>
    </dgm:pt>
    <dgm:pt modelId="{090BD4D6-A80E-4A27-A5B2-14CD6AA679C6}" type="pres">
      <dgm:prSet presAssocID="{9BDE0EA7-D2B3-4C7A-8921-D37B5E0FC8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DDC90-3BC9-45AE-8971-C3D92A947412}" type="pres">
      <dgm:prSet presAssocID="{A36538B7-C805-471C-A673-57D3B9DB5FFB}" presName="node" presStyleLbl="node1" presStyleIdx="0" presStyleCnt="4" custScaleX="131540" custScaleY="74353" custRadScaleRad="97759" custRadScaleInc="4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43EA7-D023-4CB1-849C-21965D939A42}" type="pres">
      <dgm:prSet presAssocID="{A36538B7-C805-471C-A673-57D3B9DB5FFB}" presName="spNode" presStyleCnt="0"/>
      <dgm:spPr/>
    </dgm:pt>
    <dgm:pt modelId="{74FA1299-7E25-4989-AAD8-BDE29E6E4003}" type="pres">
      <dgm:prSet presAssocID="{B7E9B2FA-9197-428E-806E-1E25BFBC044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2BAED80-6198-4C00-8B9B-220998B1084C}" type="pres">
      <dgm:prSet presAssocID="{8C0F7C26-B2B9-45BC-B21F-1CCA251C92F1}" presName="node" presStyleLbl="node1" presStyleIdx="1" presStyleCnt="4" custScaleX="131540" custScaleY="7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69D69-18AD-4104-A5C0-F57ECA59A7B7}" type="pres">
      <dgm:prSet presAssocID="{8C0F7C26-B2B9-45BC-B21F-1CCA251C92F1}" presName="spNode" presStyleCnt="0"/>
      <dgm:spPr/>
    </dgm:pt>
    <dgm:pt modelId="{82F9832D-77C9-4AA4-A8A3-6125C79C2DB2}" type="pres">
      <dgm:prSet presAssocID="{900D7C0D-3DA4-47A0-82AD-40C93B67720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52162D7-5792-4BA4-8F5D-6E181189A825}" type="pres">
      <dgm:prSet presAssocID="{50A36DA3-2094-4B22-988C-646E7BB108D3}" presName="node" presStyleLbl="node1" presStyleIdx="2" presStyleCnt="4" custScaleX="131540" custScaleY="7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6D99F-1E6D-439B-A59B-C24153440AB9}" type="pres">
      <dgm:prSet presAssocID="{50A36DA3-2094-4B22-988C-646E7BB108D3}" presName="spNode" presStyleCnt="0"/>
      <dgm:spPr/>
    </dgm:pt>
    <dgm:pt modelId="{929FA650-C0AF-4F53-91A7-7B6D904F464D}" type="pres">
      <dgm:prSet presAssocID="{80F83280-4108-4B8C-A20D-1C6866CA8404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98F8FA8-96B9-42BB-8675-3C86D296FF36}" type="pres">
      <dgm:prSet presAssocID="{F6CD7DC1-EB36-4F6C-8206-7F06026CA977}" presName="node" presStyleLbl="node1" presStyleIdx="3" presStyleCnt="4" custScaleX="131540" custScaleY="7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6BC0C-4AB5-4D1C-ADEA-D5A34D54146C}" type="pres">
      <dgm:prSet presAssocID="{F6CD7DC1-EB36-4F6C-8206-7F06026CA977}" presName="spNode" presStyleCnt="0"/>
      <dgm:spPr/>
    </dgm:pt>
    <dgm:pt modelId="{56A24DE7-9C22-4EC8-A99C-36EE42F2EDA3}" type="pres">
      <dgm:prSet presAssocID="{C5FB16F7-83A0-463C-B7E8-833D9D8E62E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A2B18F8-2D30-4F75-A4CE-228751DDF90C}" type="presOf" srcId="{80F83280-4108-4B8C-A20D-1C6866CA8404}" destId="{929FA650-C0AF-4F53-91A7-7B6D904F464D}" srcOrd="0" destOrd="0" presId="urn:microsoft.com/office/officeart/2005/8/layout/cycle6"/>
    <dgm:cxn modelId="{F239FB3C-7DCC-4FC9-999C-79237FD8B610}" srcId="{9BDE0EA7-D2B3-4C7A-8921-D37B5E0FC8F9}" destId="{50A36DA3-2094-4B22-988C-646E7BB108D3}" srcOrd="2" destOrd="0" parTransId="{E569D78D-BEC5-4A78-A739-CE515C6DE00E}" sibTransId="{80F83280-4108-4B8C-A20D-1C6866CA8404}"/>
    <dgm:cxn modelId="{DABFF509-019F-4952-B628-B6DEB6DCCFEE}" type="presOf" srcId="{C5FB16F7-83A0-463C-B7E8-833D9D8E62E2}" destId="{56A24DE7-9C22-4EC8-A99C-36EE42F2EDA3}" srcOrd="0" destOrd="0" presId="urn:microsoft.com/office/officeart/2005/8/layout/cycle6"/>
    <dgm:cxn modelId="{D93E4DB5-2E33-41AE-9B34-9736A0F6E156}" type="presOf" srcId="{900D7C0D-3DA4-47A0-82AD-40C93B677202}" destId="{82F9832D-77C9-4AA4-A8A3-6125C79C2DB2}" srcOrd="0" destOrd="0" presId="urn:microsoft.com/office/officeart/2005/8/layout/cycle6"/>
    <dgm:cxn modelId="{4A95EFAF-8068-4B1C-A717-5442C60DC2A1}" type="presOf" srcId="{A36538B7-C805-471C-A673-57D3B9DB5FFB}" destId="{511DDC90-3BC9-45AE-8971-C3D92A947412}" srcOrd="0" destOrd="0" presId="urn:microsoft.com/office/officeart/2005/8/layout/cycle6"/>
    <dgm:cxn modelId="{0F6458F3-0F15-41DE-992F-2950F84B84EB}" type="presOf" srcId="{B7E9B2FA-9197-428E-806E-1E25BFBC044A}" destId="{74FA1299-7E25-4989-AAD8-BDE29E6E4003}" srcOrd="0" destOrd="0" presId="urn:microsoft.com/office/officeart/2005/8/layout/cycle6"/>
    <dgm:cxn modelId="{FAE4B8D8-E883-4AA2-8A5C-B0733F458B43}" srcId="{9BDE0EA7-D2B3-4C7A-8921-D37B5E0FC8F9}" destId="{8C0F7C26-B2B9-45BC-B21F-1CCA251C92F1}" srcOrd="1" destOrd="0" parTransId="{3D8489DF-3438-4611-A1C4-71B8D79A1F7B}" sibTransId="{900D7C0D-3DA4-47A0-82AD-40C93B677202}"/>
    <dgm:cxn modelId="{DE8CEBC2-A2C6-4DBD-9E13-C79C7CEF0E88}" srcId="{9BDE0EA7-D2B3-4C7A-8921-D37B5E0FC8F9}" destId="{F6CD7DC1-EB36-4F6C-8206-7F06026CA977}" srcOrd="3" destOrd="0" parTransId="{2FC11A09-33C8-4E1A-87F7-1C63244DFE64}" sibTransId="{C5FB16F7-83A0-463C-B7E8-833D9D8E62E2}"/>
    <dgm:cxn modelId="{F5752071-A26E-42D5-9404-8834EBE8F50E}" type="presOf" srcId="{50A36DA3-2094-4B22-988C-646E7BB108D3}" destId="{D52162D7-5792-4BA4-8F5D-6E181189A825}" srcOrd="0" destOrd="0" presId="urn:microsoft.com/office/officeart/2005/8/layout/cycle6"/>
    <dgm:cxn modelId="{8F05A70F-95B6-47FF-A201-057A65364EB7}" srcId="{9BDE0EA7-D2B3-4C7A-8921-D37B5E0FC8F9}" destId="{A36538B7-C805-471C-A673-57D3B9DB5FFB}" srcOrd="0" destOrd="0" parTransId="{B45C5B0D-7776-48F0-98FF-A4E745EFE61F}" sibTransId="{B7E9B2FA-9197-428E-806E-1E25BFBC044A}"/>
    <dgm:cxn modelId="{2A75D25F-DEDA-4186-8D73-01FBE71E5DE4}" type="presOf" srcId="{9BDE0EA7-D2B3-4C7A-8921-D37B5E0FC8F9}" destId="{090BD4D6-A80E-4A27-A5B2-14CD6AA679C6}" srcOrd="0" destOrd="0" presId="urn:microsoft.com/office/officeart/2005/8/layout/cycle6"/>
    <dgm:cxn modelId="{34FC582E-8B62-4078-A37E-E80227A5A37C}" type="presOf" srcId="{F6CD7DC1-EB36-4F6C-8206-7F06026CA977}" destId="{598F8FA8-96B9-42BB-8675-3C86D296FF36}" srcOrd="0" destOrd="0" presId="urn:microsoft.com/office/officeart/2005/8/layout/cycle6"/>
    <dgm:cxn modelId="{501FA9FB-5435-4B97-B71F-26C3A1D6D868}" type="presOf" srcId="{8C0F7C26-B2B9-45BC-B21F-1CCA251C92F1}" destId="{22BAED80-6198-4C00-8B9B-220998B1084C}" srcOrd="0" destOrd="0" presId="urn:microsoft.com/office/officeart/2005/8/layout/cycle6"/>
    <dgm:cxn modelId="{EEC82A0B-9B20-4F8F-8A56-C627ED02BC8F}" type="presParOf" srcId="{090BD4D6-A80E-4A27-A5B2-14CD6AA679C6}" destId="{511DDC90-3BC9-45AE-8971-C3D92A947412}" srcOrd="0" destOrd="0" presId="urn:microsoft.com/office/officeart/2005/8/layout/cycle6"/>
    <dgm:cxn modelId="{AC077545-5E33-49E8-A090-107A57C41A08}" type="presParOf" srcId="{090BD4D6-A80E-4A27-A5B2-14CD6AA679C6}" destId="{BBC43EA7-D023-4CB1-849C-21965D939A42}" srcOrd="1" destOrd="0" presId="urn:microsoft.com/office/officeart/2005/8/layout/cycle6"/>
    <dgm:cxn modelId="{D9FB5CEC-C645-40FA-80C2-06761D7098ED}" type="presParOf" srcId="{090BD4D6-A80E-4A27-A5B2-14CD6AA679C6}" destId="{74FA1299-7E25-4989-AAD8-BDE29E6E4003}" srcOrd="2" destOrd="0" presId="urn:microsoft.com/office/officeart/2005/8/layout/cycle6"/>
    <dgm:cxn modelId="{F24FBF3C-1F28-4C91-AC64-D529CFB735DB}" type="presParOf" srcId="{090BD4D6-A80E-4A27-A5B2-14CD6AA679C6}" destId="{22BAED80-6198-4C00-8B9B-220998B1084C}" srcOrd="3" destOrd="0" presId="urn:microsoft.com/office/officeart/2005/8/layout/cycle6"/>
    <dgm:cxn modelId="{32FBB9A6-5E2B-42ED-B268-7697EB452004}" type="presParOf" srcId="{090BD4D6-A80E-4A27-A5B2-14CD6AA679C6}" destId="{8F169D69-18AD-4104-A5C0-F57ECA59A7B7}" srcOrd="4" destOrd="0" presId="urn:microsoft.com/office/officeart/2005/8/layout/cycle6"/>
    <dgm:cxn modelId="{732E2A7B-4B9E-4013-B02E-948179C23C9E}" type="presParOf" srcId="{090BD4D6-A80E-4A27-A5B2-14CD6AA679C6}" destId="{82F9832D-77C9-4AA4-A8A3-6125C79C2DB2}" srcOrd="5" destOrd="0" presId="urn:microsoft.com/office/officeart/2005/8/layout/cycle6"/>
    <dgm:cxn modelId="{B90EEED3-8A5C-4B64-9C4E-EE9C7001236E}" type="presParOf" srcId="{090BD4D6-A80E-4A27-A5B2-14CD6AA679C6}" destId="{D52162D7-5792-4BA4-8F5D-6E181189A825}" srcOrd="6" destOrd="0" presId="urn:microsoft.com/office/officeart/2005/8/layout/cycle6"/>
    <dgm:cxn modelId="{DBCD7343-587B-48A9-BF3D-FC1B82B61991}" type="presParOf" srcId="{090BD4D6-A80E-4A27-A5B2-14CD6AA679C6}" destId="{E336D99F-1E6D-439B-A59B-C24153440AB9}" srcOrd="7" destOrd="0" presId="urn:microsoft.com/office/officeart/2005/8/layout/cycle6"/>
    <dgm:cxn modelId="{7D8C7843-5E42-4DDF-95AE-9A35581F2159}" type="presParOf" srcId="{090BD4D6-A80E-4A27-A5B2-14CD6AA679C6}" destId="{929FA650-C0AF-4F53-91A7-7B6D904F464D}" srcOrd="8" destOrd="0" presId="urn:microsoft.com/office/officeart/2005/8/layout/cycle6"/>
    <dgm:cxn modelId="{360B7B42-F1CD-4F8E-93D9-62398B3D9CF0}" type="presParOf" srcId="{090BD4D6-A80E-4A27-A5B2-14CD6AA679C6}" destId="{598F8FA8-96B9-42BB-8675-3C86D296FF36}" srcOrd="9" destOrd="0" presId="urn:microsoft.com/office/officeart/2005/8/layout/cycle6"/>
    <dgm:cxn modelId="{5BD3C929-E287-49FE-8690-7E5C20BF77CB}" type="presParOf" srcId="{090BD4D6-A80E-4A27-A5B2-14CD6AA679C6}" destId="{DA46BC0C-4AB5-4D1C-ADEA-D5A34D54146C}" srcOrd="10" destOrd="0" presId="urn:microsoft.com/office/officeart/2005/8/layout/cycle6"/>
    <dgm:cxn modelId="{1C733398-A412-4549-B0AF-624EA30C59A7}" type="presParOf" srcId="{090BD4D6-A80E-4A27-A5B2-14CD6AA679C6}" destId="{56A24DE7-9C22-4EC8-A99C-36EE42F2EDA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DC90-3BC9-45AE-8971-C3D92A947412}">
      <dsp:nvSpPr>
        <dsp:cNvPr id="0" name=""/>
        <dsp:cNvSpPr/>
      </dsp:nvSpPr>
      <dsp:spPr>
        <a:xfrm>
          <a:off x="2301864" y="169587"/>
          <a:ext cx="2069925" cy="76051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Регулирование системы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38989" y="206712"/>
        <a:ext cx="1995675" cy="686266"/>
      </dsp:txXfrm>
    </dsp:sp>
    <dsp:sp modelId="{74FA1299-7E25-4989-AAD8-BDE29E6E4003}">
      <dsp:nvSpPr>
        <dsp:cNvPr id="0" name=""/>
        <dsp:cNvSpPr/>
      </dsp:nvSpPr>
      <dsp:spPr>
        <a:xfrm>
          <a:off x="1627535" y="572490"/>
          <a:ext cx="3379442" cy="3379442"/>
        </a:xfrm>
        <a:custGeom>
          <a:avLst/>
          <a:gdLst/>
          <a:ahLst/>
          <a:cxnLst/>
          <a:rect l="0" t="0" r="0" b="0"/>
          <a:pathLst>
            <a:path>
              <a:moveTo>
                <a:pt x="2737673" y="364219"/>
              </a:moveTo>
              <a:arcTo wR="1689721" hR="1689721" stAng="18499810" swAng="2170414"/>
            </a:path>
          </a:pathLst>
        </a:custGeom>
        <a:noFill/>
        <a:ln w="50800" cap="flat" cmpd="sng" algn="ctr">
          <a:solidFill>
            <a:schemeClr val="tx2"/>
          </a:solidFill>
          <a:prstDash val="solid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AED80-6198-4C00-8B9B-220998B1084C}">
      <dsp:nvSpPr>
        <dsp:cNvPr id="0" name=""/>
        <dsp:cNvSpPr/>
      </dsp:nvSpPr>
      <dsp:spPr>
        <a:xfrm>
          <a:off x="3956758" y="1821075"/>
          <a:ext cx="2069925" cy="76051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Бортовое оборудование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93883" y="1858200"/>
        <a:ext cx="1995675" cy="686266"/>
      </dsp:txXfrm>
    </dsp:sp>
    <dsp:sp modelId="{82F9832D-77C9-4AA4-A8A3-6125C79C2DB2}">
      <dsp:nvSpPr>
        <dsp:cNvPr id="0" name=""/>
        <dsp:cNvSpPr/>
      </dsp:nvSpPr>
      <dsp:spPr>
        <a:xfrm>
          <a:off x="1612278" y="511612"/>
          <a:ext cx="3379442" cy="3379442"/>
        </a:xfrm>
        <a:custGeom>
          <a:avLst/>
          <a:gdLst/>
          <a:ahLst/>
          <a:cxnLst/>
          <a:rect l="0" t="0" r="0" b="0"/>
          <a:pathLst>
            <a:path>
              <a:moveTo>
                <a:pt x="3333510" y="2081023"/>
              </a:moveTo>
              <a:arcTo wR="1689721" hR="1689721" stAng="803398" swAng="2307273"/>
            </a:path>
          </a:pathLst>
        </a:custGeom>
        <a:noFill/>
        <a:ln w="50800" cap="flat" cmpd="sng" algn="ctr">
          <a:solidFill>
            <a:schemeClr val="tx2"/>
          </a:solidFill>
          <a:prstDash val="solid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62D7-5792-4BA4-8F5D-6E181189A825}">
      <dsp:nvSpPr>
        <dsp:cNvPr id="0" name=""/>
        <dsp:cNvSpPr/>
      </dsp:nvSpPr>
      <dsp:spPr>
        <a:xfrm>
          <a:off x="2267037" y="3510796"/>
          <a:ext cx="2069925" cy="76051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Экосистема сервисов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04162" y="3547921"/>
        <a:ext cx="1995675" cy="686266"/>
      </dsp:txXfrm>
    </dsp:sp>
    <dsp:sp modelId="{929FA650-C0AF-4F53-91A7-7B6D904F464D}">
      <dsp:nvSpPr>
        <dsp:cNvPr id="0" name=""/>
        <dsp:cNvSpPr/>
      </dsp:nvSpPr>
      <dsp:spPr>
        <a:xfrm>
          <a:off x="1612278" y="511612"/>
          <a:ext cx="3379442" cy="3379442"/>
        </a:xfrm>
        <a:custGeom>
          <a:avLst/>
          <a:gdLst/>
          <a:ahLst/>
          <a:cxnLst/>
          <a:rect l="0" t="0" r="0" b="0"/>
          <a:pathLst>
            <a:path>
              <a:moveTo>
                <a:pt x="645815" y="3018412"/>
              </a:moveTo>
              <a:arcTo wR="1689721" hR="1689721" stAng="7689329" swAng="2307273"/>
            </a:path>
          </a:pathLst>
        </a:custGeom>
        <a:noFill/>
        <a:ln w="50800" cap="flat" cmpd="sng" algn="ctr">
          <a:solidFill>
            <a:schemeClr val="tx2"/>
          </a:solidFill>
          <a:prstDash val="solid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F8FA8-96B9-42BB-8675-3C86D296FF36}">
      <dsp:nvSpPr>
        <dsp:cNvPr id="0" name=""/>
        <dsp:cNvSpPr/>
      </dsp:nvSpPr>
      <dsp:spPr>
        <a:xfrm>
          <a:off x="577315" y="1821075"/>
          <a:ext cx="2069925" cy="76051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Инфраструктура системы</a:t>
          </a:r>
        </a:p>
      </dsp:txBody>
      <dsp:txXfrm>
        <a:off x="614440" y="1858200"/>
        <a:ext cx="1995675" cy="686266"/>
      </dsp:txXfrm>
    </dsp:sp>
    <dsp:sp modelId="{56A24DE7-9C22-4EC8-A99C-36EE42F2EDA3}">
      <dsp:nvSpPr>
        <dsp:cNvPr id="0" name=""/>
        <dsp:cNvSpPr/>
      </dsp:nvSpPr>
      <dsp:spPr>
        <a:xfrm>
          <a:off x="1597866" y="569352"/>
          <a:ext cx="3379442" cy="3379442"/>
        </a:xfrm>
        <a:custGeom>
          <a:avLst/>
          <a:gdLst/>
          <a:ahLst/>
          <a:cxnLst/>
          <a:rect l="0" t="0" r="0" b="0"/>
          <a:pathLst>
            <a:path>
              <a:moveTo>
                <a:pt x="60736" y="1240759"/>
              </a:moveTo>
              <a:arcTo wR="1689721" hR="1689721" stAng="11724519" swAng="2311114"/>
            </a:path>
          </a:pathLst>
        </a:custGeom>
        <a:noFill/>
        <a:ln w="50800" cap="flat" cmpd="sng" algn="ctr">
          <a:solidFill>
            <a:schemeClr val="tx2"/>
          </a:solidFill>
          <a:prstDash val="solid"/>
          <a:headEnd type="triangl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907B8-11BA-40E8-9187-0EA9E1DCC667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F7D0-485C-4FAB-88CF-5277E00F3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0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E36B-5527-48CC-81FA-9FBDDDDF646A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4142E-1C68-4D2C-9962-7626A859D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1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4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142E-1C68-4D2C-9962-7626A859D8E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4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4312" y="3000372"/>
            <a:ext cx="6048861" cy="1000132"/>
          </a:xfrm>
          <a:prstGeom prst="rect">
            <a:avLst/>
          </a:prstGeom>
        </p:spPr>
        <p:txBody>
          <a:bodyPr/>
          <a:lstStyle>
            <a:lvl1pPr algn="l">
              <a:defRPr lang="ru-RU" sz="3200" b="1" kern="900" cap="none" spc="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312" y="4143380"/>
            <a:ext cx="6048861" cy="42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200" b="1" kern="900" cap="none" spc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64312" y="6357983"/>
            <a:ext cx="2244344" cy="357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1" kern="900" cap="none" spc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</a:pPr>
            <a:r>
              <a:rPr lang="ru-RU" dirty="0" smtClean="0"/>
              <a:t>Москва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событ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>
            <a:spLocks noGrp="1"/>
          </p:cNvSpPr>
          <p:nvPr>
            <p:ph type="body" sz="quarter" idx="15"/>
          </p:nvPr>
        </p:nvSpPr>
        <p:spPr>
          <a:xfrm>
            <a:off x="3202434" y="2255089"/>
            <a:ext cx="4820853" cy="4980459"/>
          </a:xfrm>
          <a:prstGeom prst="rect">
            <a:avLst/>
          </a:prstGeom>
        </p:spPr>
        <p:txBody>
          <a:bodyPr/>
          <a:lstStyle>
            <a:lvl1pPr marL="0" indent="0"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8"/>
          <p:cNvSpPr>
            <a:spLocks noGrp="1"/>
          </p:cNvSpPr>
          <p:nvPr>
            <p:ph sz="quarter" idx="18"/>
          </p:nvPr>
        </p:nvSpPr>
        <p:spPr>
          <a:xfrm>
            <a:off x="164641" y="1030360"/>
            <a:ext cx="2849090" cy="6205162"/>
          </a:xfrm>
          <a:prstGeom prst="rect">
            <a:avLst/>
          </a:prstGeom>
        </p:spPr>
        <p:txBody>
          <a:bodyPr/>
          <a:lstStyle>
            <a:lvl1pPr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21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800" b="1" kern="900" cap="none" spc="130" baseline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2"/>
          </p:nvPr>
        </p:nvSpPr>
        <p:spPr>
          <a:xfrm>
            <a:off x="3202444" y="1030360"/>
            <a:ext cx="4821081" cy="979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1" kern="900" cap="none" spc="13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109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мальньки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202434" y="1030384"/>
            <a:ext cx="4820853" cy="4720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164632" y="5913039"/>
            <a:ext cx="7859076" cy="1322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8"/>
          </p:nvPr>
        </p:nvSpPr>
        <p:spPr>
          <a:xfrm>
            <a:off x="164641" y="1030360"/>
            <a:ext cx="2849090" cy="4720654"/>
          </a:xfrm>
          <a:prstGeom prst="rect">
            <a:avLst/>
          </a:prstGeom>
        </p:spPr>
        <p:txBody>
          <a:bodyPr/>
          <a:lstStyle>
            <a:lvl1pPr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21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800" b="1" kern="900" cap="none" spc="130" baseline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85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4" y="73200"/>
            <a:ext cx="8073000" cy="1008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rgbClr val="00579F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473" y="1093334"/>
            <a:ext cx="9468000" cy="489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579F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00579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579F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00579F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579F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0"/>
          </p:nvPr>
        </p:nvSpPr>
        <p:spPr>
          <a:xfrm>
            <a:off x="194474" y="5877368"/>
            <a:ext cx="8775000" cy="864000"/>
          </a:xfrm>
          <a:prstGeom prst="round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9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4312" y="3000372"/>
            <a:ext cx="6048861" cy="1000132"/>
          </a:xfrm>
          <a:prstGeom prst="rect">
            <a:avLst/>
          </a:prstGeom>
        </p:spPr>
        <p:txBody>
          <a:bodyPr/>
          <a:lstStyle>
            <a:lvl1pPr algn="l">
              <a:defRPr lang="ru-RU" sz="3200" b="1" kern="900" cap="none" spc="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312" y="4143380"/>
            <a:ext cx="6048861" cy="42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200" b="1" kern="900" cap="none" spc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64312" y="6357985"/>
            <a:ext cx="2244344" cy="357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1" kern="900" cap="none" spc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</a:pPr>
            <a:r>
              <a:rPr lang="ru-RU" dirty="0" smtClean="0"/>
              <a:t>Москва 2012</a:t>
            </a:r>
          </a:p>
        </p:txBody>
      </p:sp>
    </p:spTree>
    <p:extLst>
      <p:ext uri="{BB962C8B-B14F-4D97-AF65-F5344CB8AC3E}">
        <p14:creationId xmlns:p14="http://schemas.microsoft.com/office/powerpoint/2010/main" val="90161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64312" y="3000372"/>
            <a:ext cx="6048861" cy="1000132"/>
          </a:xfrm>
          <a:prstGeom prst="rect">
            <a:avLst/>
          </a:prstGeom>
        </p:spPr>
        <p:txBody>
          <a:bodyPr/>
          <a:lstStyle>
            <a:lvl1pPr algn="l">
              <a:defRPr lang="ru-RU" sz="3200" b="1" kern="900" cap="none" spc="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ЗАКЛЮЧЕНИЯ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464312" y="4143380"/>
            <a:ext cx="6048861" cy="428628"/>
          </a:xfrm>
          <a:prstGeom prst="rect">
            <a:avLst/>
          </a:prstGeom>
        </p:spPr>
        <p:txBody>
          <a:bodyPr/>
          <a:lstStyle>
            <a:lvl1pPr>
              <a:buNone/>
              <a:defRPr lang="ru-RU" sz="2200" b="1" kern="900" cap="none" spc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312" y="6357983"/>
            <a:ext cx="2244344" cy="357189"/>
          </a:xfrm>
          <a:prstGeom prst="rect">
            <a:avLst/>
          </a:prstGeom>
        </p:spPr>
        <p:txBody>
          <a:bodyPr/>
          <a:lstStyle>
            <a:lvl1pPr>
              <a:buNone/>
              <a:defRPr lang="ru-RU" sz="2000" b="1" kern="900" cap="none" spc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</a:pPr>
            <a:r>
              <a:rPr lang="ru-RU" dirty="0" smtClean="0"/>
              <a:t>Москва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64647" y="1030360"/>
            <a:ext cx="5679361" cy="2122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kern="900" cap="none" spc="130" baseline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5"/>
          </p:nvPr>
        </p:nvSpPr>
        <p:spPr>
          <a:xfrm>
            <a:off x="164533" y="3316474"/>
            <a:ext cx="5679497" cy="4081528"/>
          </a:xfrm>
          <a:prstGeom prst="rect">
            <a:avLst/>
          </a:prstGeom>
        </p:spPr>
        <p:txBody>
          <a:bodyPr/>
          <a:lstStyle>
            <a:lvl1pPr>
              <a:defRPr lang="ru-RU" sz="105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6"/>
          </p:nvPr>
        </p:nvSpPr>
        <p:spPr>
          <a:xfrm>
            <a:off x="5909533" y="1030360"/>
            <a:ext cx="2113750" cy="63676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05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42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1148" y="3479766"/>
            <a:ext cx="3632149" cy="3755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10"/>
          </p:nvPr>
        </p:nvSpPr>
        <p:spPr>
          <a:xfrm>
            <a:off x="164633" y="1030386"/>
            <a:ext cx="3698121" cy="220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1"/>
          </p:nvPr>
        </p:nvSpPr>
        <p:spPr>
          <a:xfrm>
            <a:off x="4391148" y="1030387"/>
            <a:ext cx="3632149" cy="2204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3"/>
          <p:cNvSpPr>
            <a:spLocks noGrp="1"/>
          </p:cNvSpPr>
          <p:nvPr>
            <p:ph sz="half" idx="12"/>
          </p:nvPr>
        </p:nvSpPr>
        <p:spPr>
          <a:xfrm>
            <a:off x="164647" y="3479287"/>
            <a:ext cx="3697095" cy="3756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5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800" b="1" kern="900" cap="none" spc="130" baseline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297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8"/>
          <p:cNvSpPr>
            <a:spLocks noGrp="1"/>
          </p:cNvSpPr>
          <p:nvPr>
            <p:ph type="body" sz="quarter" idx="16"/>
          </p:nvPr>
        </p:nvSpPr>
        <p:spPr>
          <a:xfrm>
            <a:off x="164647" y="1030360"/>
            <a:ext cx="7860399" cy="1551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8"/>
          </p:nvPr>
        </p:nvSpPr>
        <p:spPr>
          <a:xfrm>
            <a:off x="164646" y="2826617"/>
            <a:ext cx="7858651" cy="4408931"/>
          </a:xfrm>
          <a:prstGeom prst="rect">
            <a:avLst/>
          </a:prstGeom>
        </p:spPr>
        <p:txBody>
          <a:bodyPr/>
          <a:lstStyle>
            <a:lvl1pPr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5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800" b="1" kern="900" cap="none" spc="130" baseline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885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64633" y="1030360"/>
            <a:ext cx="4820853" cy="6205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5175761" y="1030360"/>
            <a:ext cx="2847522" cy="6205162"/>
          </a:xfrm>
          <a:prstGeom prst="rect">
            <a:avLst/>
          </a:prstGeom>
        </p:spPr>
        <p:txBody>
          <a:bodyPr/>
          <a:lstStyle>
            <a:lvl1pPr marL="0" indent="0"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21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800" b="1" kern="900" cap="none" spc="130" baseline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622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вертикальны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8"/>
          </p:nvPr>
        </p:nvSpPr>
        <p:spPr>
          <a:xfrm>
            <a:off x="5175761" y="1030360"/>
            <a:ext cx="2847522" cy="6205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9"/>
          </p:nvPr>
        </p:nvSpPr>
        <p:spPr>
          <a:xfrm>
            <a:off x="164633" y="1030368"/>
            <a:ext cx="4820853" cy="4817165"/>
          </a:xfrm>
          <a:prstGeom prst="rect">
            <a:avLst/>
          </a:prstGeom>
        </p:spPr>
        <p:txBody>
          <a:bodyPr/>
          <a:lstStyle>
            <a:lvl1pPr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21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800" b="1" kern="900" cap="none" spc="130" baseline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2"/>
          </p:nvPr>
        </p:nvSpPr>
        <p:spPr>
          <a:xfrm>
            <a:off x="164525" y="6093027"/>
            <a:ext cx="4820512" cy="1142999"/>
          </a:xfrm>
          <a:prstGeom prst="rect">
            <a:avLst/>
          </a:prstGeom>
        </p:spPr>
        <p:txBody>
          <a:bodyPr anchor="ctr" anchorCtr="1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726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64633" y="1030360"/>
            <a:ext cx="4820853" cy="6205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7"/>
          </p:nvPr>
        </p:nvSpPr>
        <p:spPr>
          <a:xfrm>
            <a:off x="5175761" y="1030360"/>
            <a:ext cx="2847522" cy="6205162"/>
          </a:xfrm>
          <a:prstGeom prst="rect">
            <a:avLst/>
          </a:prstGeom>
        </p:spPr>
        <p:txBody>
          <a:bodyPr/>
          <a:lstStyle>
            <a:lvl1pPr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21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800" b="1" kern="900" cap="none" spc="130" baseline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611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4"/>
          <p:cNvSpPr>
            <a:spLocks noGrp="1"/>
          </p:cNvSpPr>
          <p:nvPr>
            <p:ph type="body" sz="quarter" idx="15"/>
          </p:nvPr>
        </p:nvSpPr>
        <p:spPr>
          <a:xfrm>
            <a:off x="3202434" y="1030360"/>
            <a:ext cx="4820853" cy="6205162"/>
          </a:xfrm>
          <a:prstGeom prst="rect">
            <a:avLst/>
          </a:prstGeom>
        </p:spPr>
        <p:txBody>
          <a:bodyPr/>
          <a:lstStyle>
            <a:lvl1pPr marL="0" indent="0"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8"/>
          <p:cNvSpPr>
            <a:spLocks noGrp="1"/>
          </p:cNvSpPr>
          <p:nvPr>
            <p:ph sz="quarter" idx="18"/>
          </p:nvPr>
        </p:nvSpPr>
        <p:spPr>
          <a:xfrm>
            <a:off x="164641" y="1030360"/>
            <a:ext cx="2849090" cy="6205162"/>
          </a:xfrm>
          <a:prstGeom prst="rect">
            <a:avLst/>
          </a:prstGeom>
        </p:spPr>
        <p:txBody>
          <a:bodyPr/>
          <a:lstStyle>
            <a:lvl1pPr>
              <a:def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21"/>
          </p:nvPr>
        </p:nvSpPr>
        <p:spPr>
          <a:xfrm>
            <a:off x="164644" y="132247"/>
            <a:ext cx="3698189" cy="653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1800" b="1" kern="900" cap="none" spc="130" baseline="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206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onass union-NEW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6515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7059236" y="908721"/>
            <a:ext cx="26522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EDFFFF"/>
                </a:solidFill>
                <a:effectLst/>
                <a:latin typeface="Arial"/>
                <a:ea typeface="Times New Roman" pitchFamily="18" charset="0"/>
                <a:cs typeface="Arial"/>
              </a:rPr>
              <a:t>Федеральный сетевой оператор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EDFFFF"/>
              </a:solidFill>
              <a:effectLst/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onass union-NEW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906000" cy="686515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7059236" y="908721"/>
            <a:ext cx="26522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EDFFFF"/>
                </a:solidFill>
                <a:effectLst/>
                <a:latin typeface="Arial"/>
                <a:ea typeface="Times New Roman" pitchFamily="18" charset="0"/>
                <a:cs typeface="Arial"/>
              </a:rPr>
              <a:t>Федеральный сетевой оператор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EDFFFF"/>
              </a:solidFill>
              <a:effectLst/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ms1\Мои документы\Dropbox\Проекты\!Проект_Social Networks\ГЛОНАСС\фирменный стиль\вариант3\LIGH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9"/>
          <p:cNvSpPr txBox="1">
            <a:spLocks/>
          </p:cNvSpPr>
          <p:nvPr/>
        </p:nvSpPr>
        <p:spPr>
          <a:xfrm>
            <a:off x="9320739" y="6381001"/>
            <a:ext cx="468803" cy="450000"/>
          </a:xfrm>
          <a:prstGeom prst="rect">
            <a:avLst/>
          </a:prstGeom>
        </p:spPr>
        <p:txBody>
          <a:bodyPr anchor="ctr" anchorCtr="1"/>
          <a:lstStyle>
            <a:lvl1pPr>
              <a:buNone/>
              <a:defRPr sz="1600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fld id="{6E8ACF48-F4DB-4770-B58B-225E4AE1863B}" type="slidenum">
              <a:rPr lang="ru-RU" sz="1600" smtClean="0">
                <a:solidFill>
                  <a:prstClr val="black"/>
                </a:solidFill>
                <a:cs typeface="Arial" charset="0"/>
              </a:rPr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ru-RU" sz="1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72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onass union-NEW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6515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59236" y="908721"/>
            <a:ext cx="26522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EDFFFF"/>
                </a:solidFill>
                <a:latin typeface="Arial"/>
                <a:ea typeface="Times New Roman" pitchFamily="18" charset="0"/>
                <a:cs typeface="Arial"/>
              </a:rPr>
              <a:t>Федеральный сетевой оператор</a:t>
            </a:r>
            <a:endParaRPr lang="ru-RU" sz="1000" dirty="0" smtClean="0">
              <a:solidFill>
                <a:srgbClr val="ED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8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jpeg"/><Relationship Id="rId20" Type="http://schemas.openxmlformats.org/officeDocument/2006/relationships/image" Target="../media/image31.jpeg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11" Type="http://schemas.openxmlformats.org/officeDocument/2006/relationships/hyperlink" Target="http://kronshtadt.ru/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7.jpeg"/><Relationship Id="rId10" Type="http://schemas.openxmlformats.org/officeDocument/2006/relationships/image" Target="../media/image23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2.gif"/><Relationship Id="rId1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4050"/>
            <a:ext cx="9906000" cy="12251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Создание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инфраструктуры управления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трафиком и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контроля применения малых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БАС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+mj-lt"/>
              </a:rPr>
            </a:b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262" y="6528195"/>
            <a:ext cx="5736826" cy="357189"/>
          </a:xfrm>
        </p:spPr>
        <p:txBody>
          <a:bodyPr/>
          <a:lstStyle/>
          <a:p>
            <a:r>
              <a:rPr lang="ru-RU" sz="1400" b="0" dirty="0" smtClean="0">
                <a:latin typeface="+mn-lt"/>
              </a:rPr>
              <a:t>15 сентября 2016</a:t>
            </a:r>
            <a:endParaRPr lang="ru-RU" sz="1400" b="0" dirty="0"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906000" cy="4005064"/>
            <a:chOff x="-231576" y="692696"/>
            <a:chExt cx="9144001" cy="3694415"/>
          </a:xfrm>
        </p:grpSpPr>
        <p:pic>
          <p:nvPicPr>
            <p:cNvPr id="8" name="Рисунок 7" descr="bg_pp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1576" y="692696"/>
              <a:ext cx="9144001" cy="3694415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362315" y="1271662"/>
              <a:ext cx="39721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</a:rPr>
                <a:t>АЭРОНЕТ 2016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24" y="2135758"/>
              <a:ext cx="851605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</a:rPr>
                <a:t>Научно-практическая конференция </a:t>
              </a:r>
            </a:p>
            <a:p>
              <a:pPr algn="ctr"/>
              <a:r>
                <a:rPr lang="ru-RU" sz="3200" dirty="0" smtClean="0">
                  <a:solidFill>
                    <a:schemeClr val="bg1"/>
                  </a:solidFill>
                </a:rPr>
                <a:t>по развитию беспилотных авиационных систем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7834" y="5732859"/>
            <a:ext cx="5583238" cy="100850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ru-RU" sz="2200" b="1" kern="900" cap="none" spc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sz="1800" dirty="0" smtClean="0">
                <a:latin typeface="+mn-lt"/>
              </a:rPr>
              <a:t>Андрей Ионин </a:t>
            </a:r>
            <a:r>
              <a:rPr sz="1800" dirty="0">
                <a:latin typeface="+mn-lt"/>
              </a:rPr>
              <a:t/>
            </a:r>
            <a:br>
              <a:rPr sz="1800" dirty="0">
                <a:latin typeface="+mn-lt"/>
              </a:rPr>
            </a:br>
            <a:r>
              <a:rPr sz="1400" b="0" dirty="0" smtClean="0">
                <a:latin typeface="+mn-lt"/>
              </a:rPr>
              <a:t>Главный аналитик Некоммерческого </a:t>
            </a:r>
            <a:r>
              <a:rPr sz="1400" b="0" dirty="0">
                <a:latin typeface="+mn-lt"/>
              </a:rPr>
              <a:t>партнерства «ГЛОНАСС</a:t>
            </a:r>
            <a:r>
              <a:rPr sz="1400" b="0" dirty="0" smtClean="0">
                <a:latin typeface="+mn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760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38818" y="642918"/>
            <a:ext cx="1645934" cy="586379"/>
            <a:chOff x="285720" y="2071678"/>
            <a:chExt cx="2524140" cy="93915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2071678"/>
              <a:ext cx="252414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57"/>
            <p:cNvSpPr txBox="1">
              <a:spLocks noChangeArrowheads="1"/>
            </p:cNvSpPr>
            <p:nvPr/>
          </p:nvSpPr>
          <p:spPr bwMode="auto">
            <a:xfrm>
              <a:off x="1019063" y="2567184"/>
              <a:ext cx="1676855" cy="44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600" dirty="0" smtClean="0">
                  <a:latin typeface="+mn-lt"/>
                  <a:cs typeface="Arial" charset="0"/>
                </a:rPr>
                <a:t>АО «ГЛОНАСС» - оператор системы «ЭРА-ГЛОНАСС»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4" y="642918"/>
            <a:ext cx="1299206" cy="7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092" y="1501314"/>
            <a:ext cx="4055242" cy="1821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bIns="108000" rtlCol="0" anchor="t" anchorCtr="0"/>
          <a:lstStyle/>
          <a:p>
            <a:pPr algn="ctr">
              <a:spcAft>
                <a:spcPts val="300"/>
              </a:spcAft>
              <a:buClr>
                <a:schemeClr val="accent6"/>
              </a:buClr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ПЛАТФОРМА НАВИГАЦИОННЫХ ПРИЛОЖЕНИЙ</a:t>
            </a: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cs typeface="Times New Roman" pitchFamily="18" charset="0"/>
              </a:rPr>
              <a:t>Потребители: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операторы БАС,  органы надзора, ОРВД, </a:t>
            </a:r>
            <a:r>
              <a:rPr lang="ru-RU" sz="1600" dirty="0" err="1" smtClean="0">
                <a:solidFill>
                  <a:schemeClr val="tx1"/>
                </a:solidFill>
                <a:cs typeface="Times New Roman" pitchFamily="18" charset="0"/>
              </a:rPr>
              <a:t>ФОИВы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cs typeface="Times New Roman" pitchFamily="18" charset="0"/>
              </a:rPr>
              <a:t>Услуги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: аэронавигационные услуги по государственным стандартам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092" y="4214372"/>
            <a:ext cx="4055242" cy="1957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bIns="108000" rtlCol="0" anchor="t" anchorCtr="0"/>
          <a:lstStyle/>
          <a:p>
            <a:pPr algn="ctr">
              <a:spcAft>
                <a:spcPts val="100"/>
              </a:spcAft>
              <a:buClr>
                <a:schemeClr val="accent6"/>
              </a:buClr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ПЛАТФОРМА КОМПЛЕКСНЫХ ПРИЛОЖЕНИЙ</a:t>
            </a:r>
          </a:p>
          <a:p>
            <a:pPr marL="180975" indent="-180975">
              <a:spcAft>
                <a:spcPts val="1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u="sng" dirty="0" smtClean="0"/>
              <a:t>Для операторов БАС:</a:t>
            </a:r>
            <a:r>
              <a:rPr lang="en-US" sz="1600" dirty="0" smtClean="0"/>
              <a:t> </a:t>
            </a:r>
            <a:r>
              <a:rPr lang="ru-RU" sz="1600" dirty="0" smtClean="0"/>
              <a:t>услуги связи, </a:t>
            </a:r>
            <a:r>
              <a:rPr lang="en-US" sz="1600" dirty="0" smtClean="0"/>
              <a:t>IaaS, </a:t>
            </a:r>
            <a:r>
              <a:rPr lang="en-US" sz="1600" dirty="0" err="1" smtClean="0"/>
              <a:t>iPaaS</a:t>
            </a:r>
            <a:r>
              <a:rPr lang="en-US" sz="1600" dirty="0" smtClean="0"/>
              <a:t>, </a:t>
            </a:r>
            <a:r>
              <a:rPr lang="en-US" sz="1600" dirty="0" err="1" smtClean="0"/>
              <a:t>aPaaS</a:t>
            </a:r>
            <a:r>
              <a:rPr lang="en-US" sz="1600" dirty="0" smtClean="0"/>
              <a:t>, SaaS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сервисы, контент)</a:t>
            </a:r>
          </a:p>
          <a:p>
            <a:pPr marL="180975" indent="-180975">
              <a:spcAft>
                <a:spcPts val="1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u="sng" dirty="0" smtClean="0"/>
              <a:t>Для пользователей услуг БАС</a:t>
            </a:r>
          </a:p>
          <a:p>
            <a:pPr marL="180975" indent="-180975">
              <a:spcAft>
                <a:spcPts val="1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u="sng" dirty="0" smtClean="0"/>
              <a:t>Для сервис и контент-провайдеров</a:t>
            </a:r>
            <a:endParaRPr lang="ru-RU" sz="1600" dirty="0" smtClean="0"/>
          </a:p>
          <a:p>
            <a:pPr marL="180975" indent="-180975">
              <a:spcAft>
                <a:spcPts val="1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u="sng" dirty="0" smtClean="0"/>
              <a:t>Для страховых компаний</a:t>
            </a:r>
            <a:endParaRPr lang="ru-RU" sz="1600" dirty="0" smtClean="0"/>
          </a:p>
          <a:p>
            <a:pPr algn="ctr">
              <a:spcAft>
                <a:spcPts val="100"/>
              </a:spcAft>
              <a:buClr>
                <a:schemeClr val="accent6"/>
              </a:buClr>
            </a:pPr>
            <a:endParaRPr lang="ru-RU" sz="2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Aft>
                <a:spcPts val="100"/>
              </a:spcAft>
              <a:buClr>
                <a:schemeClr val="accent6"/>
              </a:buClr>
            </a:pPr>
            <a:endParaRPr 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Aft>
                <a:spcPts val="100"/>
              </a:spcAft>
              <a:buClr>
                <a:schemeClr val="accent6"/>
              </a:buClr>
            </a:pP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2923" y="1501315"/>
            <a:ext cx="4194985" cy="18212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bIns="108000" rtlCol="0" anchor="t" anchorCtr="0"/>
          <a:lstStyle/>
          <a:p>
            <a:pPr algn="ctr">
              <a:spcAft>
                <a:spcPts val="300"/>
              </a:spcAft>
              <a:buClr>
                <a:schemeClr val="accent6"/>
              </a:buClr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СИСТЕМЫ СВЯЗИ И ПЕРЕДАЧИ ДАННЫХ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dirty="0" smtClean="0"/>
              <a:t>Мобильная связь (оптимально </a:t>
            </a:r>
            <a:r>
              <a:rPr lang="en-US" sz="1600" dirty="0" smtClean="0"/>
              <a:t>MVNO </a:t>
            </a:r>
            <a:r>
              <a:rPr lang="ru-RU" sz="1600" dirty="0" smtClean="0"/>
              <a:t>        ГАИС «ЭРА-ГЛОНАСС»)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dirty="0" smtClean="0"/>
              <a:t>УКВ (</a:t>
            </a:r>
            <a:r>
              <a:rPr lang="en-US" sz="1600" dirty="0" smtClean="0"/>
              <a:t>C2, </a:t>
            </a:r>
            <a:r>
              <a:rPr lang="ru-RU" sz="1600" dirty="0" smtClean="0"/>
              <a:t>АЗН-В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dirty="0" smtClean="0"/>
              <a:t>Спутниковая связь (опционально)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dirty="0" smtClean="0"/>
              <a:t>Фиксированная связь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72923" y="4214372"/>
            <a:ext cx="4194985" cy="1957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bIns="108000" rtlCol="0" anchor="t" anchorCtr="0"/>
          <a:lstStyle/>
          <a:p>
            <a:pPr algn="ctr">
              <a:spcAft>
                <a:spcPts val="300"/>
              </a:spcAft>
              <a:buClr>
                <a:schemeClr val="accent6"/>
              </a:buClr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ГЕОИНФОРМАЦИОННАЯ СИСТЕМА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dirty="0" smtClean="0"/>
              <a:t>Актуальная и достоверная информация, в т.ч. о «запрещенных зонах»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600" dirty="0" smtClean="0"/>
              <a:t>Интеграция с государственными, ведомственными и отраслевыми информационными системами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Ø"/>
              <a:tabLst>
                <a:tab pos="0" algn="l"/>
              </a:tabLst>
            </a:pPr>
            <a:endParaRPr lang="ru-RU" sz="1600" dirty="0" smtClean="0"/>
          </a:p>
          <a:p>
            <a:pPr algn="ctr">
              <a:spcAft>
                <a:spcPts val="300"/>
              </a:spcAft>
              <a:buClr>
                <a:schemeClr val="accent6"/>
              </a:buClr>
            </a:pP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 rot="10800000">
            <a:off x="7381893" y="3392452"/>
            <a:ext cx="374384" cy="714206"/>
          </a:xfrm>
          <a:prstGeom prst="up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Двойная стрелка вверх/вниз 8"/>
          <p:cNvSpPr/>
          <p:nvPr/>
        </p:nvSpPr>
        <p:spPr>
          <a:xfrm rot="10800000">
            <a:off x="2095481" y="3402870"/>
            <a:ext cx="398694" cy="714206"/>
          </a:xfrm>
          <a:prstGeom prst="up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Двойная стрелка вверх/вниз 9"/>
          <p:cNvSpPr/>
          <p:nvPr/>
        </p:nvSpPr>
        <p:spPr>
          <a:xfrm rot="5400000">
            <a:off x="4682128" y="2057938"/>
            <a:ext cx="398694" cy="714206"/>
          </a:xfrm>
          <a:prstGeom prst="up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Двойная стрелка вверх/вниз 10"/>
          <p:cNvSpPr/>
          <p:nvPr/>
        </p:nvSpPr>
        <p:spPr>
          <a:xfrm rot="5400000">
            <a:off x="4682128" y="4844020"/>
            <a:ext cx="398694" cy="714206"/>
          </a:xfrm>
          <a:prstGeom prst="up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Двойная стрелка вверх/вниз 11"/>
          <p:cNvSpPr/>
          <p:nvPr/>
        </p:nvSpPr>
        <p:spPr>
          <a:xfrm rot="2687757">
            <a:off x="4654973" y="3226355"/>
            <a:ext cx="398694" cy="1099185"/>
          </a:xfrm>
          <a:prstGeom prst="up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Двойная стрелка вверх/вниз 12"/>
          <p:cNvSpPr/>
          <p:nvPr/>
        </p:nvSpPr>
        <p:spPr>
          <a:xfrm rot="18882686">
            <a:off x="4641532" y="3206313"/>
            <a:ext cx="398694" cy="1099185"/>
          </a:xfrm>
          <a:prstGeom prst="upDownArrow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7928535" cy="598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 создания инфраструктуры для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управления трафиком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контроля применения малых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БАС в рамках ФЦП «ГЛОНАСС»</a:t>
            </a:r>
            <a:endParaRPr lang="ru-RU" sz="2000" b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7" name="Picture 8" descr="http://interra-forum.ru/images/15333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1364" y="642918"/>
            <a:ext cx="1126742" cy="471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194" name="Picture 2" descr="http://www.rupto.ru/about/common/congratulations/logorc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32" y="714356"/>
            <a:ext cx="928694" cy="351778"/>
          </a:xfrm>
          <a:prstGeom prst="rect">
            <a:avLst/>
          </a:prstGeom>
          <a:noFill/>
        </p:spPr>
      </p:pic>
      <p:sp>
        <p:nvSpPr>
          <p:cNvPr id="25" name="Freeform 31"/>
          <p:cNvSpPr>
            <a:spLocks/>
          </p:cNvSpPr>
          <p:nvPr>
            <p:custDataLst>
              <p:tags r:id="rId1"/>
            </p:custDataLst>
          </p:nvPr>
        </p:nvSpPr>
        <p:spPr bwMode="gray">
          <a:xfrm flipH="1">
            <a:off x="0" y="1071546"/>
            <a:ext cx="4524372" cy="278608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ru-RU"/>
          </a:p>
        </p:txBody>
      </p:sp>
      <p:sp>
        <p:nvSpPr>
          <p:cNvPr id="26" name="Freeform 31"/>
          <p:cNvSpPr>
            <a:spLocks/>
          </p:cNvSpPr>
          <p:nvPr>
            <p:custDataLst>
              <p:tags r:id="rId2"/>
            </p:custDataLst>
          </p:nvPr>
        </p:nvSpPr>
        <p:spPr bwMode="gray">
          <a:xfrm flipH="1">
            <a:off x="-119098" y="3786190"/>
            <a:ext cx="4524372" cy="307181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856656" y="830315"/>
            <a:ext cx="2295809" cy="727011"/>
          </a:xfrm>
          <a:prstGeom prst="roundRect">
            <a:avLst>
              <a:gd name="adj" fmla="val 740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rgbClr val="008000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Операторы          БАС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2732459" y="1663384"/>
            <a:ext cx="544202" cy="469472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6537" y="2132856"/>
            <a:ext cx="900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dirty="0" smtClean="0">
                <a:cs typeface="Arial" pitchFamily="34" charset="0"/>
              </a:rPr>
              <a:t>Снятие (снижение)  законодательного барьера –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легитимность</a:t>
            </a:r>
            <a:r>
              <a:rPr lang="ru-RU" dirty="0" smtClean="0">
                <a:cs typeface="Arial" pitchFamily="34" charset="0"/>
              </a:rPr>
              <a:t> применений</a:t>
            </a: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dirty="0" smtClean="0">
                <a:cs typeface="Arial" pitchFamily="34" charset="0"/>
              </a:rPr>
              <a:t>Снятие (снижение) инфраструктурного </a:t>
            </a:r>
            <a:r>
              <a:rPr lang="ru-RU" dirty="0">
                <a:cs typeface="Arial" pitchFamily="34" charset="0"/>
              </a:rPr>
              <a:t>барьера –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снижение инвестиционных и операционных затрат </a:t>
            </a:r>
            <a:endParaRPr lang="ru-RU" dirty="0" smtClean="0"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dirty="0" smtClean="0">
                <a:cs typeface="Arial" pitchFamily="34" charset="0"/>
              </a:rPr>
              <a:t>Снятие (снижение) географического барьера –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работа на всей территории страны   </a:t>
            </a:r>
            <a:r>
              <a:rPr lang="ru-RU" dirty="0" smtClean="0">
                <a:cs typeface="Arial" pitchFamily="34" charset="0"/>
              </a:rPr>
              <a:t>по единым регламентам</a:t>
            </a: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dirty="0" smtClean="0">
                <a:cs typeface="Arial" pitchFamily="34" charset="0"/>
              </a:rPr>
              <a:t>Доступ к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актуальной и достоверной информации </a:t>
            </a:r>
            <a:r>
              <a:rPr lang="ru-RU" dirty="0" smtClean="0">
                <a:cs typeface="Arial" pitchFamily="34" charset="0"/>
              </a:rPr>
              <a:t>для применения БАС </a:t>
            </a:r>
            <a:r>
              <a:rPr lang="ru-RU" dirty="0">
                <a:cs typeface="Arial" pitchFamily="34" charset="0"/>
              </a:rPr>
              <a:t>– </a:t>
            </a:r>
            <a:r>
              <a:rPr lang="ru-RU" dirty="0" smtClean="0">
                <a:cs typeface="Arial" pitchFamily="34" charset="0"/>
              </a:rPr>
              <a:t>снижение рисков </a:t>
            </a: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dirty="0" smtClean="0">
                <a:cs typeface="Arial" pitchFamily="34" charset="0"/>
              </a:rPr>
              <a:t>Открытая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экосистема </a:t>
            </a:r>
            <a:r>
              <a:rPr lang="ru-RU" dirty="0" smtClean="0">
                <a:cs typeface="Arial" pitchFamily="34" charset="0"/>
              </a:rPr>
              <a:t>сервисов</a:t>
            </a: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Страхование</a:t>
            </a:r>
            <a:r>
              <a:rPr lang="ru-RU" dirty="0" smtClean="0">
                <a:cs typeface="Arial" pitchFamily="34" charset="0"/>
              </a:rPr>
              <a:t> рисков операторов БАС – цивилизованный бизнес</a:t>
            </a: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b="1" dirty="0" smtClean="0"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Условия для экспорта </a:t>
            </a:r>
            <a:r>
              <a:rPr lang="ru-RU" dirty="0" smtClean="0">
                <a:cs typeface="Arial" pitchFamily="34" charset="0"/>
              </a:rPr>
              <a:t>за счет опережающего развития внутреннего рынка и гармонизации с международными стандартами </a:t>
            </a: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-9896" y="-27384"/>
            <a:ext cx="7833319" cy="598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sz="18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Создание Системы выгодно всем: государству, ГК ОрВД, пилотируемой авиации, операторам связи, страховым компаниям, но более всего Бизнесу</a:t>
            </a:r>
            <a:endParaRPr lang="ru-RU" sz="1800" b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53535" y="830315"/>
            <a:ext cx="2295809" cy="727011"/>
          </a:xfrm>
          <a:prstGeom prst="roundRect">
            <a:avLst>
              <a:gd name="adj" fmla="val 740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rgbClr val="008000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Сервис-провайдеры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6629338" y="1663384"/>
            <a:ext cx="544202" cy="469472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2406" y="857232"/>
            <a:ext cx="9001188" cy="3286148"/>
          </a:xfrm>
          <a:prstGeom prst="roundRect">
            <a:avLst>
              <a:gd name="adj" fmla="val 7400"/>
            </a:avLst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62112" cy="6622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«Чего не хватишься, того и нет» В.С. Черномырдин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sz="20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Первоочередные шаги по реализации Программы для малых БАС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844" y="4214818"/>
            <a:ext cx="9001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115000"/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А также необходимы работы: </a:t>
            </a:r>
          </a:p>
          <a:p>
            <a:pPr marL="715963" indent="-358775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по </a:t>
            </a:r>
            <a:r>
              <a:rPr lang="ru-RU" sz="1600" dirty="0">
                <a:cs typeface="Arial" pitchFamily="34" charset="0"/>
              </a:rPr>
              <a:t>специализированному бортовому </a:t>
            </a:r>
            <a:r>
              <a:rPr lang="ru-RU" sz="1600" dirty="0" smtClean="0">
                <a:cs typeface="Arial" pitchFamily="34" charset="0"/>
              </a:rPr>
              <a:t>оборудованию</a:t>
            </a:r>
          </a:p>
          <a:p>
            <a:pPr marL="715963" indent="-358775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по инновационной геоинформационной системе</a:t>
            </a:r>
          </a:p>
          <a:p>
            <a:pPr marL="715963" indent="-358775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со странами ЕАЭС, ШОС, БРИКС по единым стандартам и общим проектам</a:t>
            </a:r>
          </a:p>
          <a:p>
            <a:pPr marL="715963" indent="-358775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по функциональным дополнениям ГЛОНАСС (СДКМ )</a:t>
            </a:r>
          </a:p>
          <a:p>
            <a:pPr marL="715963" indent="-358775">
              <a:spcAft>
                <a:spcPts val="600"/>
              </a:spcAft>
              <a:buSzPct val="115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по национальной системе персональной космической связи (Гонец)</a:t>
            </a:r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56456" y="6269920"/>
            <a:ext cx="9217024" cy="54345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 smtClean="0"/>
              <a:t>Сегодня мы делаем только часть Программы. Причем одну из самых затратных. Это не только неэффективно, но и контрпродуктивно, поскольку решение задач взаимоувязано </a:t>
            </a:r>
            <a:endParaRPr lang="ru-RU" sz="16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95282" y="861183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Формирование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Проектного консорциума </a:t>
            </a:r>
            <a:r>
              <a:rPr lang="ru-RU" sz="2400" dirty="0" smtClean="0">
                <a:cs typeface="Arial" pitchFamily="34" charset="0"/>
              </a:rPr>
              <a:t>бизнеса </a:t>
            </a:r>
            <a:endParaRPr lang="ru-RU" sz="2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Создание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постоянной Команды </a:t>
            </a:r>
            <a:r>
              <a:rPr lang="ru-RU" sz="2400" dirty="0" smtClean="0">
                <a:cs typeface="Arial" pitchFamily="34" charset="0"/>
              </a:rPr>
              <a:t>для разработки проектов актов законодательного и технического регулирования, а также работе в международных комитетах </a:t>
            </a: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Исследование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технологий связи </a:t>
            </a:r>
            <a:r>
              <a:rPr lang="ru-RU" sz="2400" dirty="0" smtClean="0">
                <a:cs typeface="Arial" pitchFamily="34" charset="0"/>
              </a:rPr>
              <a:t>«Система-БАС» и «БАС-БАС»</a:t>
            </a:r>
          </a:p>
          <a:p>
            <a:pPr marL="457200" indent="-457200">
              <a:spcAft>
                <a:spcPts val="12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Создание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Полигона</a:t>
            </a:r>
            <a:r>
              <a:rPr lang="ru-RU" sz="2400" dirty="0" smtClean="0">
                <a:cs typeface="Arial" pitchFamily="34" charset="0"/>
              </a:rPr>
              <a:t> для исследований и испытаний Системы управления трафиком и контроля применения малых БАС</a:t>
            </a:r>
          </a:p>
        </p:txBody>
      </p:sp>
    </p:spTree>
    <p:extLst>
      <p:ext uri="{BB962C8B-B14F-4D97-AF65-F5344CB8AC3E}">
        <p14:creationId xmlns:p14="http://schemas.microsoft.com/office/powerpoint/2010/main" val="40376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0" y="4214818"/>
            <a:ext cx="2774786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9" y="2564904"/>
            <a:ext cx="1746516" cy="97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" y="2340"/>
            <a:ext cx="7833318" cy="40232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altLang="ko-KR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Почему Некоммерческое партнерство «ГЛОНАСС»?</a:t>
            </a:r>
          </a:p>
        </p:txBody>
      </p:sp>
      <p:sp>
        <p:nvSpPr>
          <p:cNvPr id="56" name="Стрелка вниз 55"/>
          <p:cNvSpPr/>
          <p:nvPr/>
        </p:nvSpPr>
        <p:spPr bwMode="auto">
          <a:xfrm rot="3273989">
            <a:off x="3749469" y="3310083"/>
            <a:ext cx="544202" cy="508012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2" name="Стрелка вниз 61"/>
          <p:cNvSpPr/>
          <p:nvPr/>
        </p:nvSpPr>
        <p:spPr bwMode="auto">
          <a:xfrm rot="7690634">
            <a:off x="3743268" y="2084014"/>
            <a:ext cx="544202" cy="508012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1166786" y="858373"/>
            <a:ext cx="3255368" cy="1111906"/>
            <a:chOff x="57232" y="1048382"/>
            <a:chExt cx="3146616" cy="111190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7232" y="1048382"/>
              <a:ext cx="3146616" cy="1111906"/>
            </a:xfrm>
            <a:prstGeom prst="roundRect">
              <a:avLst>
                <a:gd name="adj" fmla="val 7400"/>
              </a:avLst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7800" indent="-177800"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533" y="1142984"/>
              <a:ext cx="30903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cs typeface="Arial" pitchFamily="34" charset="0"/>
                </a:rPr>
                <a:t>Федеральный сетевой оператор в сфере навигационной  деятельности</a:t>
              </a:r>
              <a:endParaRPr lang="ru-RU" dirty="0">
                <a:cs typeface="Arial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61737" y="3212976"/>
            <a:ext cx="3162502" cy="1111906"/>
            <a:chOff x="57232" y="1048382"/>
            <a:chExt cx="3201279" cy="111190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7232" y="1048382"/>
              <a:ext cx="3146616" cy="1111906"/>
            </a:xfrm>
            <a:prstGeom prst="roundRect">
              <a:avLst>
                <a:gd name="adj" fmla="val 7400"/>
              </a:avLst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7800" indent="-177800"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378" y="1133164"/>
              <a:ext cx="31891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cs typeface="Arial" pitchFamily="34" charset="0"/>
                </a:rPr>
                <a:t>Уникальный опыт самого масштабного навигационного проекта в России</a:t>
              </a:r>
              <a:endParaRPr lang="ru-RU" dirty="0">
                <a:cs typeface="Arial" pitchFamily="34" charset="0"/>
              </a:endParaRPr>
            </a:p>
          </p:txBody>
        </p:sp>
      </p:grpSp>
      <p:grpSp>
        <p:nvGrpSpPr>
          <p:cNvPr id="4" name="Группа 2"/>
          <p:cNvGrpSpPr/>
          <p:nvPr/>
        </p:nvGrpSpPr>
        <p:grpSpPr>
          <a:xfrm>
            <a:off x="5559275" y="858372"/>
            <a:ext cx="3108501" cy="1111906"/>
            <a:chOff x="57232" y="1048382"/>
            <a:chExt cx="3146616" cy="111190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7232" y="1048382"/>
              <a:ext cx="3146616" cy="1111906"/>
            </a:xfrm>
            <a:prstGeom prst="roundRect">
              <a:avLst>
                <a:gd name="adj" fmla="val 7400"/>
              </a:avLst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7800" indent="-177800"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533" y="1261556"/>
              <a:ext cx="309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cs typeface="Arial" pitchFamily="34" charset="0"/>
                </a:rPr>
                <a:t>Уникальное объединение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cs typeface="Arial" pitchFamily="34" charset="0"/>
                </a:rPr>
                <a:t> российского бизнеса</a:t>
              </a:r>
              <a:endParaRPr lang="ru-RU" dirty="0">
                <a:cs typeface="Arial" pitchFamily="34" charset="0"/>
              </a:endParaRPr>
            </a:p>
          </p:txBody>
        </p:sp>
      </p:grpSp>
      <p:grpSp>
        <p:nvGrpSpPr>
          <p:cNvPr id="5" name="Группа 2"/>
          <p:cNvGrpSpPr/>
          <p:nvPr/>
        </p:nvGrpSpPr>
        <p:grpSpPr>
          <a:xfrm>
            <a:off x="6453198" y="3212976"/>
            <a:ext cx="3078673" cy="1111906"/>
            <a:chOff x="57232" y="1048382"/>
            <a:chExt cx="3146616" cy="111190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7232" y="1048382"/>
              <a:ext cx="3146616" cy="1111906"/>
            </a:xfrm>
            <a:prstGeom prst="roundRect">
              <a:avLst>
                <a:gd name="adj" fmla="val 7400"/>
              </a:avLst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7800" indent="-177800"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79" y="1332455"/>
              <a:ext cx="309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cs typeface="Arial" pitchFamily="34" charset="0"/>
                </a:rPr>
                <a:t>Компетенции: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cs typeface="Arial" pitchFamily="34" charset="0"/>
                </a:rPr>
                <a:t>технические и регуляторные </a:t>
              </a:r>
            </a:p>
          </p:txBody>
        </p:sp>
      </p:grpSp>
      <p:grpSp>
        <p:nvGrpSpPr>
          <p:cNvPr id="6" name="Группа 2"/>
          <p:cNvGrpSpPr/>
          <p:nvPr/>
        </p:nvGrpSpPr>
        <p:grpSpPr>
          <a:xfrm>
            <a:off x="3376425" y="4357694"/>
            <a:ext cx="3108501" cy="1111906"/>
            <a:chOff x="57232" y="1048382"/>
            <a:chExt cx="3146616" cy="1111906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7232" y="1048382"/>
              <a:ext cx="3146616" cy="1111906"/>
            </a:xfrm>
            <a:prstGeom prst="roundRect">
              <a:avLst>
                <a:gd name="adj" fmla="val 7400"/>
              </a:avLst>
            </a:prstGeom>
            <a:solidFill>
              <a:schemeClr val="bg1">
                <a:lumMod val="95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7800" indent="-177800">
                <a:spcAft>
                  <a:spcPts val="600"/>
                </a:spcAft>
                <a:buClr>
                  <a:srgbClr val="008000"/>
                </a:buClr>
                <a:buFont typeface="Wingdings" pitchFamily="2" charset="2"/>
                <a:buChar char="ü"/>
              </a:pP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707" y="1262696"/>
              <a:ext cx="309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cs typeface="Arial" pitchFamily="34" charset="0"/>
                </a:rPr>
                <a:t>Уникальная работающая площадка В</a:t>
              </a:r>
              <a:r>
                <a:rPr lang="en-US" dirty="0" smtClean="0">
                  <a:cs typeface="Arial" pitchFamily="34" charset="0"/>
                </a:rPr>
                <a:t>&amp;</a:t>
              </a:r>
              <a:r>
                <a:rPr lang="ru-RU" dirty="0" smtClean="0">
                  <a:cs typeface="Arial" pitchFamily="34" charset="0"/>
                </a:rPr>
                <a:t>В и</a:t>
              </a:r>
              <a:r>
                <a:rPr lang="en-US" dirty="0" smtClean="0">
                  <a:cs typeface="Arial" pitchFamily="34" charset="0"/>
                </a:rPr>
                <a:t> B&amp;G</a:t>
              </a:r>
              <a:r>
                <a:rPr lang="ru-RU" dirty="0" smtClean="0">
                  <a:cs typeface="Arial" pitchFamily="34" charset="0"/>
                </a:rPr>
                <a:t>   </a:t>
              </a:r>
              <a:endParaRPr lang="ru-RU" dirty="0">
                <a:cs typeface="Arial" pitchFamily="34" charset="0"/>
              </a:endParaRPr>
            </a:p>
          </p:txBody>
        </p:sp>
      </p:grpSp>
      <p:sp>
        <p:nvSpPr>
          <p:cNvPr id="63" name="Стрелка вниз 62"/>
          <p:cNvSpPr/>
          <p:nvPr/>
        </p:nvSpPr>
        <p:spPr bwMode="auto">
          <a:xfrm rot="12855816">
            <a:off x="5696857" y="2076232"/>
            <a:ext cx="544202" cy="508012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4" name="Стрелка вниз 63"/>
          <p:cNvSpPr/>
          <p:nvPr/>
        </p:nvSpPr>
        <p:spPr bwMode="auto">
          <a:xfrm rot="18387229">
            <a:off x="5609745" y="3327937"/>
            <a:ext cx="544202" cy="508012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5" name="Стрелка вниз 64"/>
          <p:cNvSpPr/>
          <p:nvPr/>
        </p:nvSpPr>
        <p:spPr bwMode="auto">
          <a:xfrm>
            <a:off x="4680898" y="3929100"/>
            <a:ext cx="544202" cy="508012"/>
          </a:xfrm>
          <a:prstGeom prst="downArrow">
            <a:avLst>
              <a:gd name="adj1" fmla="val 39745"/>
              <a:gd name="adj2" fmla="val 614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1034" y="1967120"/>
            <a:ext cx="257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Постановление Правительства РФ                от 25 мая 2012 № 522</a:t>
            </a:r>
            <a:endParaRPr lang="ru-RU" sz="1100" dirty="0"/>
          </a:p>
        </p:txBody>
      </p:sp>
      <p:pic>
        <p:nvPicPr>
          <p:cNvPr id="29" name="Picture 37" descr="F:\Personal\000_flags\Europe\Russ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4" y="1071546"/>
            <a:ext cx="829573" cy="75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http://im6-tub-ru.yandex.net/i?id=360218959-7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3396" y="2143116"/>
            <a:ext cx="928694" cy="285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1" name="Picture 2" descr="http://www.aldo-shop.ru/img/p/77600-7024-thickbo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19520" y="1811861"/>
            <a:ext cx="513640" cy="474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35" name="Группа 55"/>
          <p:cNvGrpSpPr/>
          <p:nvPr/>
        </p:nvGrpSpPr>
        <p:grpSpPr>
          <a:xfrm>
            <a:off x="7953396" y="2571744"/>
            <a:ext cx="814226" cy="165093"/>
            <a:chOff x="8001024" y="4143380"/>
            <a:chExt cx="1071570" cy="255313"/>
          </a:xfrm>
          <a:solidFill>
            <a:schemeClr val="bg1">
              <a:lumMod val="95000"/>
            </a:schemeClr>
          </a:solidFill>
        </p:grpSpPr>
        <p:pic>
          <p:nvPicPr>
            <p:cNvPr id="36" name="Picture 16" descr="http://pics.livejournal.com/option_systems/pic/00079t4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01024" y="4143380"/>
              <a:ext cx="1071570" cy="255313"/>
            </a:xfrm>
            <a:prstGeom prst="rect">
              <a:avLst/>
            </a:prstGeom>
            <a:grp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8786842" y="4143380"/>
              <a:ext cx="285752" cy="14287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8288" indent="-268288" algn="ctr">
                <a:spcBef>
                  <a:spcPts val="3000"/>
                </a:spcBef>
                <a:spcAft>
                  <a:spcPts val="0"/>
                </a:spcAft>
                <a:buSzPct val="100000"/>
                <a:buFont typeface="+mj-lt"/>
                <a:buAutoNum type="arabicPeriod"/>
              </a:pPr>
              <a:endParaRPr lang="ru-RU" sz="1600" dirty="0" smtClean="0">
                <a:cs typeface="Times New Roman" pitchFamily="18" charset="0"/>
              </a:endParaRPr>
            </a:p>
          </p:txBody>
        </p:sp>
      </p:grpSp>
      <p:pic>
        <p:nvPicPr>
          <p:cNvPr id="44" name="Picture 28" descr="http://www.glonass-portal.ru/images/news/anons/201102/aggf_big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81826" y="2571744"/>
            <a:ext cx="537649" cy="36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00" y="2740408"/>
            <a:ext cx="285752" cy="265506"/>
          </a:xfrm>
          <a:prstGeom prst="rect">
            <a:avLst/>
          </a:prstGeom>
        </p:spPr>
      </p:pic>
      <p:pic>
        <p:nvPicPr>
          <p:cNvPr id="47" name="Picture 2" descr="http://glonassunion.ru/documents/10179/88478/Kronshtadt.jpg/2095216a-939f-49f3-84ee-eac97acffc44?t=143651668930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32" y="2566280"/>
            <a:ext cx="361679" cy="2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3528" y="2255694"/>
            <a:ext cx="500066" cy="141903"/>
          </a:xfrm>
          <a:prstGeom prst="rect">
            <a:avLst/>
          </a:prstGeom>
        </p:spPr>
      </p:pic>
      <p:pic>
        <p:nvPicPr>
          <p:cNvPr id="50" name="Picture 2" descr="http://open.az/uploads/posts/2011-02/1297137731_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24" y="2115601"/>
            <a:ext cx="537274" cy="4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://www.svdelo.ru/wp-content/themes/Pim/timthumb.php?src=http://svdelo.ru/wp-content/uploads/2012/09/megafon.jpg&amp;h=300&amp;w=600&amp;zc=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32887" y="1421147"/>
            <a:ext cx="781757" cy="361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2" name="Picture 2" descr="Исток-Автозапчасть ООО - товары, цены, продукция - Запчасти для комбайнов - Исток-Автозапчасть ООО : АгроВектор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672" y="2508537"/>
            <a:ext cx="365280" cy="45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90" y="1042130"/>
            <a:ext cx="1023910" cy="31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 descr="http://interra-forum.ru/images/15333_origina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10388" y="2143116"/>
            <a:ext cx="877208" cy="367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5" name="Picture 2" descr="http://www.egida-ross.ru/images/news/2015/%D0%9F%D1%80%D0%BE%D0%B3%D1%80%D0%B5%D1%81%D1%8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24768" y="2714620"/>
            <a:ext cx="401735" cy="394069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452406" y="4929198"/>
            <a:ext cx="239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dirty="0" smtClean="0">
                <a:cs typeface="Arial" pitchFamily="34" charset="0"/>
              </a:rPr>
              <a:t>2010-2015 гг.</a:t>
            </a:r>
          </a:p>
        </p:txBody>
      </p:sp>
      <p:sp>
        <p:nvSpPr>
          <p:cNvPr id="59" name="Объект 1"/>
          <p:cNvSpPr txBox="1">
            <a:spLocks/>
          </p:cNvSpPr>
          <p:nvPr/>
        </p:nvSpPr>
        <p:spPr>
          <a:xfrm>
            <a:off x="6660111" y="4471927"/>
            <a:ext cx="3150673" cy="885899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defPPr>
              <a:defRPr lang="ru-RU"/>
            </a:defPPr>
            <a:lvl1pPr algn="ctr">
              <a:buFont typeface="Arial" pitchFamily="34" charset="0"/>
              <a:buNone/>
              <a:defRPr sz="2500">
                <a:solidFill>
                  <a:schemeClr val="bg1"/>
                </a:solidFill>
                <a:latin typeface="HeliosCond" panose="020B0500000000000000" pitchFamily="34" charset="-52"/>
                <a:cs typeface="Arial" charset="0"/>
              </a:defRPr>
            </a:lvl1pPr>
          </a:lstStyle>
          <a:p>
            <a:pPr marL="90488" lvl="1" indent="-90488" defTabSz="719138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100" b="1" dirty="0" smtClean="0">
                <a:cs typeface="Arial" pitchFamily="34" charset="0"/>
              </a:rPr>
              <a:t>3</a:t>
            </a:r>
            <a:r>
              <a:rPr lang="ru-RU" sz="1100" dirty="0" smtClean="0">
                <a:cs typeface="Arial" pitchFamily="34" charset="0"/>
              </a:rPr>
              <a:t> федеральных закона, </a:t>
            </a:r>
            <a:r>
              <a:rPr lang="ru-RU" sz="1100" b="1" dirty="0" smtClean="0">
                <a:cs typeface="Arial" pitchFamily="34" charset="0"/>
              </a:rPr>
              <a:t>14</a:t>
            </a:r>
            <a:r>
              <a:rPr lang="ru-RU" sz="1100" dirty="0" smtClean="0">
                <a:cs typeface="Arial" pitchFamily="34" charset="0"/>
              </a:rPr>
              <a:t> Постановлений и               </a:t>
            </a:r>
            <a:r>
              <a:rPr lang="ru-RU" sz="1100" b="1" dirty="0" smtClean="0">
                <a:cs typeface="Arial" pitchFamily="34" charset="0"/>
              </a:rPr>
              <a:t>8 </a:t>
            </a:r>
            <a:r>
              <a:rPr lang="ru-RU" sz="1100" dirty="0" smtClean="0">
                <a:cs typeface="Arial" pitchFamily="34" charset="0"/>
              </a:rPr>
              <a:t>распоряжений Правительства РФ и другое</a:t>
            </a:r>
            <a:endParaRPr lang="ru-RU" sz="1100" b="1" dirty="0" smtClean="0">
              <a:cs typeface="Arial" pitchFamily="34" charset="0"/>
            </a:endParaRPr>
          </a:p>
          <a:p>
            <a:pPr marL="90488" lvl="1" indent="-90488" defTabSz="719138" eaLnBrk="0" hangingPunct="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cs typeface="Arial" pitchFamily="34" charset="0"/>
              </a:rPr>
              <a:t>Технический </a:t>
            </a:r>
            <a:r>
              <a:rPr lang="ru-RU" sz="1100" dirty="0">
                <a:cs typeface="Arial" pitchFamily="34" charset="0"/>
              </a:rPr>
              <a:t>регламент Таможенного </a:t>
            </a:r>
            <a:r>
              <a:rPr lang="ru-RU" sz="1100" dirty="0" smtClean="0">
                <a:cs typeface="Arial" pitchFamily="34" charset="0"/>
              </a:rPr>
              <a:t>союза,  </a:t>
            </a:r>
            <a:r>
              <a:rPr lang="ru-RU" sz="1100" b="1" dirty="0" smtClean="0">
                <a:cs typeface="Arial" pitchFamily="34" charset="0"/>
              </a:rPr>
              <a:t>19 </a:t>
            </a:r>
            <a:r>
              <a:rPr lang="ru-RU" sz="1100" dirty="0">
                <a:cs typeface="Arial" pitchFamily="34" charset="0"/>
              </a:rPr>
              <a:t>национальных </a:t>
            </a:r>
            <a:r>
              <a:rPr lang="ru-RU" sz="1100" dirty="0" smtClean="0">
                <a:cs typeface="Arial" pitchFamily="34" charset="0"/>
              </a:rPr>
              <a:t>и </a:t>
            </a:r>
            <a:r>
              <a:rPr lang="ru-RU" sz="1100" b="1" dirty="0" smtClean="0">
                <a:cs typeface="Arial" pitchFamily="34" charset="0"/>
              </a:rPr>
              <a:t>8</a:t>
            </a:r>
            <a:r>
              <a:rPr lang="ru-RU" sz="1100" dirty="0" smtClean="0">
                <a:cs typeface="Arial" pitchFamily="34" charset="0"/>
              </a:rPr>
              <a:t> межгосударственных стандартов</a:t>
            </a:r>
          </a:p>
          <a:p>
            <a:pPr marL="0" lvl="1" defTabSz="719138" eaLnBrk="0" hangingPunct="0">
              <a:spcAft>
                <a:spcPts val="600"/>
              </a:spcAft>
              <a:buSzPct val="110000"/>
              <a:defRPr/>
            </a:pPr>
            <a:endParaRPr lang="ru-RU" sz="1100" dirty="0" smtClean="0">
              <a:cs typeface="Arial" pitchFamily="34" charset="0"/>
            </a:endParaRPr>
          </a:p>
        </p:txBody>
      </p:sp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10" y="2939352"/>
            <a:ext cx="741700" cy="2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2" descr="http://im5-tub-ru.yandex.net/i?id=377301537-67-72&amp;n=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211514" y="2787609"/>
            <a:ext cx="427119" cy="394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8" name="Прямоугольник 57"/>
          <p:cNvSpPr/>
          <p:nvPr/>
        </p:nvSpPr>
        <p:spPr>
          <a:xfrm>
            <a:off x="666720" y="578645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indent="-447675" algn="ctr"/>
            <a:r>
              <a:rPr lang="ru-RU" b="1" dirty="0" smtClean="0"/>
              <a:t>С июля 2016 года участник </a:t>
            </a:r>
            <a:r>
              <a:rPr lang="en-US" b="1" dirty="0" smtClean="0"/>
              <a:t>GUTMA</a:t>
            </a:r>
            <a:endParaRPr lang="ru-RU" b="1" dirty="0" smtClean="0"/>
          </a:p>
          <a:p>
            <a:pPr marL="804863" indent="-447675" algn="ctr"/>
            <a:r>
              <a:rPr lang="ru-RU" dirty="0" smtClean="0"/>
              <a:t> Глобальной ассоциации по стандартизации в области управления трафиком БАС</a:t>
            </a: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66" name="Freeform 31"/>
          <p:cNvSpPr>
            <a:spLocks/>
          </p:cNvSpPr>
          <p:nvPr>
            <p:custDataLst>
              <p:tags r:id="rId1"/>
            </p:custDataLst>
          </p:nvPr>
        </p:nvSpPr>
        <p:spPr bwMode="gray">
          <a:xfrm flipH="1">
            <a:off x="309530" y="5572140"/>
            <a:ext cx="9596470" cy="114300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33319" cy="5274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sz="20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еспилотные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авиационные системы –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новый массовый глобальный авиационный рынок, но …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45512" y="1214422"/>
            <a:ext cx="3014976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Более 400  компаний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95742" y="4925208"/>
            <a:ext cx="3443604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Более 100 применений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" name="Текст 6"/>
          <p:cNvSpPr txBox="1">
            <a:spLocks/>
          </p:cNvSpPr>
          <p:nvPr/>
        </p:nvSpPr>
        <p:spPr bwMode="auto">
          <a:xfrm>
            <a:off x="55886" y="6286520"/>
            <a:ext cx="9254832" cy="54345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/>
              <a:t>По оценкам </a:t>
            </a:r>
            <a:r>
              <a:rPr lang="en-US" sz="1600" b="0" dirty="0"/>
              <a:t>FAA </a:t>
            </a:r>
            <a:r>
              <a:rPr lang="en-US" sz="1600" b="0" dirty="0" smtClean="0"/>
              <a:t>C</a:t>
            </a:r>
            <a:r>
              <a:rPr lang="ru-RU" sz="1600" b="0" dirty="0" smtClean="0"/>
              <a:t>ША </a:t>
            </a:r>
            <a:r>
              <a:rPr lang="ru-RU" sz="1600" b="0" dirty="0"/>
              <a:t>индустрия БАС за 10 лет принесет экономике США </a:t>
            </a:r>
            <a:r>
              <a:rPr lang="ru-RU" sz="1600" dirty="0"/>
              <a:t>82 млрд долларов </a:t>
            </a:r>
            <a:endParaRPr lang="ru-RU" sz="1600" dirty="0" smtClean="0"/>
          </a:p>
          <a:p>
            <a:r>
              <a:rPr lang="ru-RU" sz="1600" b="0" dirty="0" smtClean="0"/>
              <a:t> </a:t>
            </a:r>
            <a:r>
              <a:rPr lang="ru-RU" sz="1600" b="0" dirty="0"/>
              <a:t>и позволит создать более 100 тысяч новых высокотехнологичных рабочих мест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4925208"/>
            <a:ext cx="4500594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Более 100 </a:t>
            </a:r>
            <a:r>
              <a:rPr lang="ru-RU" sz="4000" b="1" dirty="0" err="1" smtClean="0">
                <a:solidFill>
                  <a:srgbClr val="FF0000"/>
                </a:solidFill>
                <a:cs typeface="Times New Roman" pitchFamily="18" charset="0"/>
              </a:rPr>
              <a:t>млн</a:t>
            </a:r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 БВС к 2025 году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://svintom.ru/wp-content/uploads/2015/12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16" y="2703762"/>
            <a:ext cx="2643206" cy="136818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Двойная стрелка влево/вправо 25"/>
          <p:cNvSpPr/>
          <p:nvPr/>
        </p:nvSpPr>
        <p:spPr>
          <a:xfrm rot="18634719">
            <a:off x="1272144" y="2791303"/>
            <a:ext cx="2494209" cy="484632"/>
          </a:xfrm>
          <a:prstGeom prst="leftRightArrow">
            <a:avLst>
              <a:gd name="adj1" fmla="val 57031"/>
              <a:gd name="adj2" fmla="val 50000"/>
            </a:avLst>
          </a:prstGeom>
          <a:gradFill>
            <a:gsLst>
              <a:gs pos="32000">
                <a:schemeClr val="bg1">
                  <a:lumMod val="75000"/>
                </a:schemeClr>
              </a:gs>
              <a:gs pos="49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13793849">
            <a:off x="6134008" y="2859474"/>
            <a:ext cx="2494209" cy="484632"/>
          </a:xfrm>
          <a:prstGeom prst="leftRightArrow">
            <a:avLst>
              <a:gd name="adj1" fmla="val 57031"/>
              <a:gd name="adj2" fmla="val 50000"/>
            </a:avLst>
          </a:prstGeom>
          <a:gradFill>
            <a:gsLst>
              <a:gs pos="32000">
                <a:schemeClr val="bg1">
                  <a:lumMod val="75000"/>
                </a:schemeClr>
              </a:gs>
              <a:gs pos="49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4595810" y="5072074"/>
            <a:ext cx="1571636" cy="484632"/>
          </a:xfrm>
          <a:prstGeom prst="leftRightArrow">
            <a:avLst>
              <a:gd name="adj1" fmla="val 57031"/>
              <a:gd name="adj2" fmla="val 50000"/>
            </a:avLst>
          </a:prstGeom>
          <a:gradFill>
            <a:gsLst>
              <a:gs pos="32000">
                <a:schemeClr val="bg1">
                  <a:lumMod val="75000"/>
                </a:schemeClr>
              </a:gs>
              <a:gs pos="49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66654" y="1071546"/>
            <a:ext cx="280986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>
              <a:spcAft>
                <a:spcPts val="600"/>
              </a:spcAft>
              <a:buClr>
                <a:srgbClr val="009900"/>
              </a:buClr>
              <a:buSzPct val="120000"/>
              <a:tabLst>
                <a:tab pos="357188" algn="l"/>
              </a:tabLst>
            </a:pPr>
            <a:r>
              <a:rPr lang="ru-RU" dirty="0" smtClean="0">
                <a:cs typeface="Arial" pitchFamily="34" charset="0"/>
              </a:rPr>
              <a:t>Самый массовый рынок – малые БАС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:  </a:t>
            </a:r>
          </a:p>
          <a:p>
            <a:pPr marL="90488">
              <a:spcAft>
                <a:spcPts val="600"/>
              </a:spcAft>
              <a:buClr>
                <a:srgbClr val="009900"/>
              </a:buClr>
              <a:buSzPct val="120000"/>
              <a:buFont typeface="Wingdings" pitchFamily="2" charset="2"/>
              <a:buChar char="ü"/>
              <a:tabLst>
                <a:tab pos="357188" algn="l"/>
              </a:tabLst>
            </a:pPr>
            <a:r>
              <a:rPr lang="ru-RU" dirty="0" smtClean="0">
                <a:cs typeface="Arial" pitchFamily="34" charset="0"/>
              </a:rPr>
              <a:t>доступны по цене</a:t>
            </a:r>
          </a:p>
          <a:p>
            <a:pPr marL="357188" indent="-269875">
              <a:spcAft>
                <a:spcPts val="600"/>
              </a:spcAft>
              <a:buClr>
                <a:srgbClr val="009900"/>
              </a:buClr>
              <a:buSzPct val="120000"/>
              <a:buFont typeface="Wingdings" pitchFamily="2" charset="2"/>
              <a:buChar char="ü"/>
              <a:tabLst>
                <a:tab pos="357188" algn="l"/>
              </a:tabLst>
            </a:pPr>
            <a:r>
              <a:rPr lang="ru-RU" dirty="0" smtClean="0">
                <a:cs typeface="Arial" pitchFamily="34" charset="0"/>
              </a:rPr>
              <a:t>просты в эксплуатации</a:t>
            </a:r>
          </a:p>
          <a:p>
            <a:pPr marL="357188" indent="-269875">
              <a:spcAft>
                <a:spcPts val="600"/>
              </a:spcAft>
              <a:buClr>
                <a:srgbClr val="009900"/>
              </a:buClr>
              <a:buSzPct val="120000"/>
              <a:buFont typeface="Wingdings" pitchFamily="2" charset="2"/>
              <a:buChar char="ü"/>
              <a:tabLst>
                <a:tab pos="357188" algn="l"/>
              </a:tabLst>
            </a:pPr>
            <a:r>
              <a:rPr lang="ru-RU" dirty="0" smtClean="0">
                <a:cs typeface="Arial" pitchFamily="34" charset="0"/>
              </a:rPr>
              <a:t>множество применений</a:t>
            </a:r>
            <a:endParaRPr lang="ru-RU" dirty="0">
              <a:cs typeface="Arial" pitchFamily="34" charset="0"/>
            </a:endParaRPr>
          </a:p>
        </p:txBody>
      </p:sp>
      <p:sp>
        <p:nvSpPr>
          <p:cNvPr id="12" name="Freeform 31"/>
          <p:cNvSpPr>
            <a:spLocks/>
          </p:cNvSpPr>
          <p:nvPr>
            <p:custDataLst>
              <p:tags r:id="rId1"/>
            </p:custDataLst>
          </p:nvPr>
        </p:nvSpPr>
        <p:spPr bwMode="gray">
          <a:xfrm flipH="1">
            <a:off x="0" y="500042"/>
            <a:ext cx="3214710" cy="292895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33319" cy="5274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</a:t>
            </a:r>
            <a:r>
              <a:rPr sz="2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о, новые возможности – это и новые риски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9530" y="1142984"/>
            <a:ext cx="3643338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Для безопасности        людей и имущества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52866" y="5925340"/>
            <a:ext cx="3443604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Для пилотируемых воздушных судов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5925340"/>
            <a:ext cx="3881430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Для частной жизни и коммерческой тайны 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://svintom.ru/wp-content/uploads/2015/12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16" y="2703762"/>
            <a:ext cx="2643206" cy="136818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62" name="Picture 2" descr="http://3mv.ru/_pu/347/24941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16" y="428604"/>
            <a:ext cx="2571768" cy="1798094"/>
          </a:xfrm>
          <a:prstGeom prst="rect">
            <a:avLst/>
          </a:prstGeom>
          <a:noFill/>
        </p:spPr>
      </p:pic>
      <p:pic>
        <p:nvPicPr>
          <p:cNvPr id="40966" name="Picture 6" descr="https://inforeactor.ru/uploads/2016/05/26/orig-cdf7fb2134959f668607e3e1683a7c09c1ffffc6-1464264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74" y="4214818"/>
            <a:ext cx="3000396" cy="1571636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 bwMode="auto">
          <a:xfrm rot="2786901">
            <a:off x="3323091" y="3796174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10800000">
            <a:off x="4670374" y="2143116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8558483">
            <a:off x="5928273" y="3858588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site.igis.ru/blog/logo/15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092" y="4143380"/>
            <a:ext cx="3214710" cy="1607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6596" y="-24"/>
            <a:ext cx="8089676" cy="5274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Угрозы применения БАС в общем воздушном пространстве: столкновение с пилотируемыми воздушными судами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60912" y="1894497"/>
            <a:ext cx="3888432" cy="774418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         ноябрь 2015 года</a:t>
            </a:r>
          </a:p>
          <a:p>
            <a:pPr>
              <a:buClr>
                <a:schemeClr val="accent6"/>
              </a:buClr>
            </a:pP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неизвестное малое БВС 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Калифорнии на высоте 250 м столкнулось  с легким вертолетом</a:t>
            </a:r>
          </a:p>
        </p:txBody>
      </p:sp>
      <p:sp>
        <p:nvSpPr>
          <p:cNvPr id="6" name="Текст 6"/>
          <p:cNvSpPr txBox="1">
            <a:spLocks/>
          </p:cNvSpPr>
          <p:nvPr/>
        </p:nvSpPr>
        <p:spPr bwMode="auto">
          <a:xfrm>
            <a:off x="62818" y="6286520"/>
            <a:ext cx="9105024" cy="54345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/>
              <a:t>В </a:t>
            </a:r>
            <a:r>
              <a:rPr lang="ru-RU" sz="1600" b="0" dirty="0" smtClean="0"/>
              <a:t>совместных интересах государства  и бизнеса найти компромисс  между  обеспечением безопасности  и развитием перспективного инновационного рынка  малых БАС </a:t>
            </a:r>
            <a:endParaRPr lang="ru-RU" sz="1600" b="0" dirty="0"/>
          </a:p>
        </p:txBody>
      </p:sp>
      <p:pic>
        <p:nvPicPr>
          <p:cNvPr id="2050" name="Picture 2" descr="http://www.mlml.com.br/wp-content/uploads/2011/08/robinson-r2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7" y="1351270"/>
            <a:ext cx="1874423" cy="1296143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08984" y="4162453"/>
            <a:ext cx="3600400" cy="1062450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прель 2016 года </a:t>
            </a:r>
          </a:p>
          <a:p>
            <a:pPr>
              <a:buClr>
                <a:schemeClr val="accent6"/>
              </a:buClr>
            </a:pP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неизвестное малое БВС                          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столкнулось с самолетом, идущим на посадку  в аэропорту Хитроу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7862" y="2786058"/>
            <a:ext cx="2952328" cy="1296144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арт 2016 года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>
              <a:buClr>
                <a:schemeClr val="accent6"/>
              </a:buClr>
            </a:pP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неизвестное малое БВС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течение 5 мин летало на высоте 150 м над взлетно-посадочными полосами аэропорта Шереметьево </a:t>
            </a:r>
          </a:p>
        </p:txBody>
      </p:sp>
      <p:pic>
        <p:nvPicPr>
          <p:cNvPr id="1028" name="Picture 4" descr="http://www.tio.by/datas/photos/new_31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78" y="3643314"/>
            <a:ext cx="2107839" cy="142201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56656" y="704021"/>
            <a:ext cx="5037145" cy="8675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chemeClr val="accent6"/>
              </a:buClr>
            </a:pPr>
            <a:r>
              <a:rPr lang="ru-RU" sz="4800" b="1" dirty="0" smtClean="0">
                <a:solidFill>
                  <a:srgbClr val="FF0000"/>
                </a:solidFill>
                <a:cs typeface="Times New Roman" pitchFamily="18" charset="0"/>
              </a:rPr>
              <a:t>891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сообщение  в 2015 году в 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FAA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(США) от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пилотов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ВС об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опасном сближении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с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неизвестными малыми БВС </a:t>
            </a:r>
          </a:p>
        </p:txBody>
      </p:sp>
      <p:pic>
        <p:nvPicPr>
          <p:cNvPr id="3" name="Picture 4" descr="http://www.securitymedia.ru/pic/news/1371123879_491560_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708920"/>
            <a:ext cx="2167070" cy="1546058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5500702"/>
            <a:ext cx="9906000" cy="51032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Общее: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«неизвестное»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БВС с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неизвестными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целями</a:t>
            </a:r>
          </a:p>
        </p:txBody>
      </p:sp>
    </p:spTree>
    <p:extLst>
      <p:ext uri="{BB962C8B-B14F-4D97-AF65-F5344CB8AC3E}">
        <p14:creationId xmlns:p14="http://schemas.microsoft.com/office/powerpoint/2010/main" val="34268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4834" cy="5274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sz="2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Проблема в том, что сегодня мы не умеем конролировать новые риски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…</a:t>
            </a:r>
            <a:r>
              <a:rPr sz="2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Три главных барьера применения малых БАС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38356" y="928670"/>
            <a:ext cx="5357850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Минимум: контроль рисков</a:t>
            </a:r>
          </a:p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Максимум: снижение и контроль 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7446" y="4572008"/>
            <a:ext cx="3443604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Страхование рисков применения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2406" y="4357694"/>
            <a:ext cx="3881430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://svintom.ru/wp-content/uploads/2015/12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16" y="2703762"/>
            <a:ext cx="2643206" cy="136818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Стрелка вниз 13"/>
          <p:cNvSpPr/>
          <p:nvPr/>
        </p:nvSpPr>
        <p:spPr bwMode="auto">
          <a:xfrm rot="2786901">
            <a:off x="3323091" y="3796174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10800000">
            <a:off x="4670374" y="1857364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8558483">
            <a:off x="5928273" y="3858588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757" y="4609722"/>
            <a:ext cx="2464019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Защита объектов от БАС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4834" cy="5274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sz="2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Решение одно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–</a:t>
            </a:r>
            <a:r>
              <a:rPr sz="2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создание системы управления трафиком и        контроля применения малых БАС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2406" y="4357694"/>
            <a:ext cx="3881430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://svintom.ru/wp-content/uploads/2015/12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16" y="2703762"/>
            <a:ext cx="2643206" cy="136818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Стрелка вниз 13"/>
          <p:cNvSpPr/>
          <p:nvPr/>
        </p:nvSpPr>
        <p:spPr bwMode="auto">
          <a:xfrm rot="13773971">
            <a:off x="3323091" y="3796174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10800000">
            <a:off x="4670374" y="1857364"/>
            <a:ext cx="639816" cy="64294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94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75000"/>
                </a:schemeClr>
              </a:gs>
              <a:gs pos="15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99000">
                <a:schemeClr val="accent2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7951817">
            <a:off x="5928273" y="3858588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94000">
                <a:schemeClr val="bg2">
                  <a:lumMod val="60000"/>
                  <a:lumOff val="40000"/>
                </a:schemeClr>
              </a:gs>
              <a:gs pos="98000">
                <a:schemeClr val="tx1">
                  <a:lumMod val="65000"/>
                  <a:lumOff val="35000"/>
                </a:schemeClr>
              </a:gs>
              <a:gs pos="15000">
                <a:schemeClr val="bg1">
                  <a:lumMod val="47000"/>
                </a:schemeClr>
              </a:gs>
              <a:gs pos="100000">
                <a:schemeClr val="accent2">
                  <a:shade val="93000"/>
                  <a:satMod val="130000"/>
                </a:schemeClr>
              </a:gs>
              <a:gs pos="99000">
                <a:schemeClr val="bg1">
                  <a:lumMod val="8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81364" y="857232"/>
            <a:ext cx="3214710" cy="857256"/>
          </a:xfrm>
          <a:prstGeom prst="roundRect">
            <a:avLst>
              <a:gd name="adj" fmla="val 7400"/>
            </a:avLst>
          </a:prstGeom>
          <a:solidFill>
            <a:schemeClr val="tx2">
              <a:lumMod val="40000"/>
              <a:lumOff val="60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rgbClr val="008000"/>
              </a:buClr>
            </a:pPr>
            <a:r>
              <a:rPr lang="ru-RU" dirty="0" smtClean="0">
                <a:solidFill>
                  <a:schemeClr val="tx1"/>
                </a:solidFill>
              </a:rPr>
              <a:t>Система управления трафиком и контроля применения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8092" y="4643446"/>
            <a:ext cx="3214710" cy="857256"/>
          </a:xfrm>
          <a:prstGeom prst="roundRect">
            <a:avLst>
              <a:gd name="adj" fmla="val 740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rgbClr val="008000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Система защиты от БАС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1760" y="4643446"/>
            <a:ext cx="3214710" cy="857256"/>
          </a:xfrm>
          <a:prstGeom prst="roundRect">
            <a:avLst>
              <a:gd name="adj" fmla="val 740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rgbClr val="008000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Страховые компании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9926" y="200024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Задачи полета</a:t>
            </a:r>
          </a:p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Трафик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1430" y="4143380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Воздействие</a:t>
            </a:r>
          </a:p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(при необходимости)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4636" y="4000504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Услуги страхования</a:t>
            </a:r>
          </a:p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(обязательное, добровольное)</a:t>
            </a:r>
          </a:p>
        </p:txBody>
      </p:sp>
      <p:sp>
        <p:nvSpPr>
          <p:cNvPr id="26" name="Стрелка вниз 25"/>
          <p:cNvSpPr/>
          <p:nvPr/>
        </p:nvSpPr>
        <p:spPr bwMode="auto">
          <a:xfrm rot="1529048">
            <a:off x="2262573" y="1620850"/>
            <a:ext cx="551174" cy="2893750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94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75000"/>
                </a:schemeClr>
              </a:gs>
              <a:gs pos="15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99000">
                <a:schemeClr val="accent2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6654" y="2428868"/>
            <a:ext cx="259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Информация (по запросу): «свой – чужой»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6654" y="5639588"/>
            <a:ext cx="3443604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Защита от БАС обеспечена!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6654" y="857232"/>
            <a:ext cx="2143140" cy="857256"/>
          </a:xfrm>
          <a:prstGeom prst="roundRect">
            <a:avLst>
              <a:gd name="adj" fmla="val 740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rgbClr val="008000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ГК </a:t>
            </a:r>
            <a:r>
              <a:rPr lang="ru-RU" sz="2000" dirty="0" err="1" smtClean="0">
                <a:solidFill>
                  <a:schemeClr val="tx1"/>
                </a:solidFill>
              </a:rPr>
              <a:t>ОрВД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 rot="19723097">
            <a:off x="7450171" y="1504369"/>
            <a:ext cx="551174" cy="2893750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94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75000"/>
                </a:schemeClr>
              </a:gs>
              <a:gs pos="15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99000">
                <a:schemeClr val="accent2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10322" y="5572140"/>
            <a:ext cx="3443604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Страхование рисков обеспечено!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0454" y="2428868"/>
            <a:ext cx="259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Информация (по запросу)  о применении</a:t>
            </a:r>
          </a:p>
        </p:txBody>
      </p:sp>
      <p:sp>
        <p:nvSpPr>
          <p:cNvPr id="33" name="Стрелка вниз 32"/>
          <p:cNvSpPr/>
          <p:nvPr/>
        </p:nvSpPr>
        <p:spPr bwMode="auto">
          <a:xfrm rot="5400000">
            <a:off x="2478709" y="1010595"/>
            <a:ext cx="639816" cy="508012"/>
          </a:xfrm>
          <a:prstGeom prst="downArrow">
            <a:avLst>
              <a:gd name="adj1" fmla="val 39745"/>
              <a:gd name="adj2" fmla="val 66872"/>
            </a:avLst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94000">
                <a:schemeClr val="tx2">
                  <a:lumMod val="40000"/>
                  <a:lumOff val="60000"/>
                </a:schemeClr>
              </a:gs>
              <a:gs pos="98000">
                <a:schemeClr val="accent1">
                  <a:lumMod val="75000"/>
                </a:schemeClr>
              </a:gs>
              <a:gs pos="1500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99000">
                <a:schemeClr val="accent2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81232" y="64291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  <a:tabLst>
                <a:tab pos="182563" algn="l"/>
              </a:tabLst>
            </a:pPr>
            <a:r>
              <a:rPr lang="ru-RU" sz="1600" dirty="0" smtClean="0">
                <a:cs typeface="Arial" pitchFamily="34" charset="0"/>
              </a:rPr>
              <a:t>Трафик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67512" y="1067556"/>
            <a:ext cx="3238488" cy="5040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Риски снижены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Риски под контролем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" name="Freeform 31"/>
          <p:cNvSpPr>
            <a:spLocks/>
          </p:cNvSpPr>
          <p:nvPr>
            <p:custDataLst>
              <p:tags r:id="rId1"/>
            </p:custDataLst>
          </p:nvPr>
        </p:nvSpPr>
        <p:spPr bwMode="gray">
          <a:xfrm flipH="1">
            <a:off x="2818369" y="503244"/>
            <a:ext cx="4320481" cy="142555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8000"/>
          </a:solidFill>
          <a:ln w="0">
            <a:solidFill>
              <a:srgbClr val="008000"/>
            </a:solidFill>
            <a:round/>
            <a:headEnd/>
            <a:tailEnd/>
          </a:ln>
        </p:spPr>
        <p:txBody>
          <a:bodyPr tIns="91440" bIns="9144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712" y="-24"/>
            <a:ext cx="8562112" cy="6622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Программа управления трафиком и контроля применения                           малых БАС: одновременное решение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4-х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взаимоувязанных задач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*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97098238"/>
              </p:ext>
            </p:extLst>
          </p:nvPr>
        </p:nvGraphicFramePr>
        <p:xfrm>
          <a:off x="1651000" y="107154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778" y="2928934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Единая распределенная                  действующая на всей         территории страны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4570" y="1357298"/>
            <a:ext cx="373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Clr>
                <a:srgbClr val="008000"/>
              </a:buClr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Нормативное правовое</a:t>
            </a:r>
          </a:p>
          <a:p>
            <a:pPr marL="90488" indent="-90488">
              <a:buClr>
                <a:srgbClr val="008000"/>
              </a:buClr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Нормативно-техническое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7644" y="2928934"/>
            <a:ext cx="2238356" cy="73866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Доступное для малых БАС         (по стоимости и характеристикам)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4570" y="4643446"/>
            <a:ext cx="3769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Открытая платформа  для операторов и пользователей БАС, сервис и контент-провайдеров, страховых компаний и других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 bwMode="auto">
          <a:xfrm>
            <a:off x="56456" y="6269920"/>
            <a:ext cx="9217024" cy="54345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b="0" dirty="0" smtClean="0"/>
              <a:t>Реализация Программы – это комплексное высокотехнологичное решение по управлению рисками применения малых БАС и снижению (инфраструктурного и регуляторного) барьеров    </a:t>
            </a:r>
            <a:endParaRPr lang="ru-RU" sz="1600" b="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4" y="928670"/>
            <a:ext cx="1406089" cy="462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42918"/>
            <a:ext cx="5453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* На основе опыта создания и внедрения ГАИС «ЭРА-ГЛОНАСС»  </a:t>
            </a:r>
          </a:p>
        </p:txBody>
      </p:sp>
      <p:sp>
        <p:nvSpPr>
          <p:cNvPr id="15" name="Овал 14"/>
          <p:cNvSpPr/>
          <p:nvPr/>
        </p:nvSpPr>
        <p:spPr>
          <a:xfrm>
            <a:off x="2024042" y="2786058"/>
            <a:ext cx="360040" cy="3383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3809992" y="1142984"/>
            <a:ext cx="360040" cy="3383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5593092" y="2786058"/>
            <a:ext cx="360040" cy="3383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8" name="Овал 17"/>
          <p:cNvSpPr/>
          <p:nvPr/>
        </p:nvSpPr>
        <p:spPr>
          <a:xfrm>
            <a:off x="3881430" y="4500570"/>
            <a:ext cx="360040" cy="3383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19" name="Picture 2" descr="http://svintom.ru/wp-content/uploads/2015/12/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1496" y="3000372"/>
            <a:ext cx="1104097" cy="571504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8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712" y="-24"/>
            <a:ext cx="8562112" cy="6622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Пять принципов реализации Программы управления трафиком и                     контроля применения малых БАС*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4" y="857232"/>
            <a:ext cx="1406089" cy="4624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71480"/>
            <a:ext cx="5453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008000"/>
              </a:buClr>
              <a:tabLst>
                <a:tab pos="182563" algn="l"/>
              </a:tabLst>
            </a:pPr>
            <a:r>
              <a:rPr lang="ru-RU" sz="1400" dirty="0" smtClean="0">
                <a:cs typeface="Arial" pitchFamily="34" charset="0"/>
              </a:rPr>
              <a:t>* На основе опыта создания и внедрения ГАИС «ЭРА-ГЛОНАСС»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720" y="1629211"/>
            <a:ext cx="87154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Тесное и постоянное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взаимодействие государства и бизнеса</a:t>
            </a:r>
          </a:p>
          <a:p>
            <a:pPr marL="457200" indent="-457200">
              <a:spcAft>
                <a:spcPts val="24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Объединение бизнеса </a:t>
            </a:r>
            <a:r>
              <a:rPr lang="ru-RU" sz="2400" dirty="0" smtClean="0">
                <a:cs typeface="Arial" pitchFamily="34" charset="0"/>
              </a:rPr>
              <a:t>для совместного решения задач</a:t>
            </a:r>
          </a:p>
          <a:p>
            <a:pPr marL="457200" indent="-457200">
              <a:spcAft>
                <a:spcPts val="24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Регулирование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на основе технических решений </a:t>
            </a:r>
            <a:r>
              <a:rPr lang="ru-RU" sz="2400" dirty="0" smtClean="0">
                <a:cs typeface="Arial" pitchFamily="34" charset="0"/>
              </a:rPr>
              <a:t>и согласованно со сроками готовности технических решений</a:t>
            </a:r>
          </a:p>
          <a:p>
            <a:pPr marL="457200" indent="-457200">
              <a:spcAft>
                <a:spcPts val="24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Постоянная команда </a:t>
            </a:r>
            <a:r>
              <a:rPr lang="ru-RU" sz="2400" dirty="0" smtClean="0">
                <a:cs typeface="Arial" pitchFamily="34" charset="0"/>
              </a:rPr>
              <a:t>по совершенствованию </a:t>
            </a:r>
            <a:r>
              <a:rPr lang="ru-RU" sz="2400" dirty="0" err="1" smtClean="0">
                <a:cs typeface="Arial" pitchFamily="34" charset="0"/>
              </a:rPr>
              <a:t>реулирования</a:t>
            </a:r>
            <a:endParaRPr lang="ru-RU" sz="2400" dirty="0" smtClean="0">
              <a:cs typeface="Arial" pitchFamily="34" charset="0"/>
            </a:endParaRPr>
          </a:p>
          <a:p>
            <a:pPr marL="457200" indent="-457200">
              <a:spcAft>
                <a:spcPts val="24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r>
              <a:rPr lang="ru-RU" sz="2400" dirty="0" smtClean="0"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Гармонизация с международным регулированием </a:t>
            </a:r>
            <a:r>
              <a:rPr lang="ru-RU" sz="2400" dirty="0" smtClean="0">
                <a:cs typeface="Arial" pitchFamily="34" charset="0"/>
              </a:rPr>
              <a:t>(снижение затрат и условие для экспорта)</a:t>
            </a:r>
          </a:p>
          <a:p>
            <a:pPr marL="457200" indent="-457200">
              <a:spcAft>
                <a:spcPts val="2400"/>
              </a:spcAft>
              <a:buSzPct val="115000"/>
              <a:buFont typeface="+mj-lt"/>
              <a:buAutoNum type="arabicPeriod"/>
              <a:tabLst>
                <a:tab pos="182563" algn="l"/>
              </a:tabLst>
            </a:pPr>
            <a:endParaRPr lang="ru-RU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68"/>
            <a:ext cx="9906000" cy="44291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667644" y="4714884"/>
            <a:ext cx="1440160" cy="285752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accent6"/>
              </a:buClr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аэродромы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90" y="4136370"/>
            <a:ext cx="848544" cy="3215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500 </a:t>
            </a:r>
            <a:r>
              <a:rPr lang="en-US" sz="1200" b="1" dirty="0" err="1" smtClean="0">
                <a:solidFill>
                  <a:srgbClr val="FF0000"/>
                </a:solidFill>
                <a:cs typeface="Times New Roman" pitchFamily="18" charset="0"/>
              </a:rPr>
              <a:t>ft</a:t>
            </a: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90" y="4500570"/>
            <a:ext cx="848544" cy="3215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en-US" sz="12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00 </a:t>
            </a:r>
            <a:r>
              <a:rPr lang="en-US" sz="1200" b="1" dirty="0" err="1" smtClean="0">
                <a:solidFill>
                  <a:srgbClr val="FF0000"/>
                </a:solidFill>
                <a:cs typeface="Times New Roman" pitchFamily="18" charset="0"/>
              </a:rPr>
              <a:t>ft</a:t>
            </a: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90" y="5179146"/>
            <a:ext cx="848544" cy="321556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/>
              </a:buClr>
            </a:pPr>
            <a:r>
              <a:rPr lang="en-US" sz="12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00 </a:t>
            </a:r>
            <a:r>
              <a:rPr lang="en-US" sz="1200" b="1" dirty="0" err="1" smtClean="0">
                <a:solidFill>
                  <a:srgbClr val="FF0000"/>
                </a:solidFill>
                <a:cs typeface="Times New Roman" pitchFamily="18" charset="0"/>
              </a:rPr>
              <a:t>ft</a:t>
            </a: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8712" y="-24"/>
            <a:ext cx="8562112" cy="4286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4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принципа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использования воздушного пространства малыми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БАС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0" y="2143116"/>
            <a:ext cx="9906000" cy="38455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Как это предлагается в проекте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UTM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(США)</a:t>
            </a:r>
            <a:endParaRPr lang="ru-RU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66984" y="571480"/>
            <a:ext cx="6858048" cy="1285884"/>
          </a:xfrm>
          <a:prstGeom prst="roundRect">
            <a:avLst>
              <a:gd name="adj" fmla="val 740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361950" indent="-361950"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Буферизация</a:t>
            </a:r>
          </a:p>
          <a:p>
            <a:pPr marL="361950" indent="-361950"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Сегментация</a:t>
            </a:r>
          </a:p>
          <a:p>
            <a:pPr marL="361950" indent="-361950"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Актуализация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«запрещенных зон»</a:t>
            </a:r>
          </a:p>
          <a:p>
            <a:pPr marL="361950" indent="-361950"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Информирование </a:t>
            </a:r>
            <a:r>
              <a:rPr lang="ru-RU" sz="2400" b="1" dirty="0" err="1" smtClean="0">
                <a:solidFill>
                  <a:srgbClr val="FF0000"/>
                </a:solidFill>
                <a:cs typeface="Times New Roman" pitchFamily="18" charset="0"/>
              </a:rPr>
              <a:t>онлайн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о  местоположении</a:t>
            </a:r>
          </a:p>
        </p:txBody>
      </p:sp>
    </p:spTree>
    <p:extLst>
      <p:ext uri="{BB962C8B-B14F-4D97-AF65-F5344CB8AC3E}">
        <p14:creationId xmlns:p14="http://schemas.microsoft.com/office/powerpoint/2010/main" val="38234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LX7kTljUOKUtGFSEVv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LX7kTljUOKUtGFSEVv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LX7kTljUOKUtGFSEVv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LX7kTljUOKUtGFSEVv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LX7kTljUOKUtGFSEVvpw"/>
</p:tagLst>
</file>

<file path=ppt/theme/theme1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з звезды_заключите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ЛОНА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11354</TotalTime>
  <Words>981</Words>
  <Application>Microsoft Office PowerPoint</Application>
  <PresentationFormat>Лист A4 (210x297 мм)</PresentationFormat>
  <Paragraphs>143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2_Специальное оформление</vt:lpstr>
      <vt:lpstr>без звезды_заключительный</vt:lpstr>
      <vt:lpstr>2_ГЛОНАСС</vt:lpstr>
      <vt:lpstr>3_Специальное оформление</vt:lpstr>
      <vt:lpstr>Создание инфраструктуры управления трафиком и контроля применения малых БАС </vt:lpstr>
      <vt:lpstr>Беспилотные авиационные системы –  новый массовый глобальный авиационный рынок, но …</vt:lpstr>
      <vt:lpstr>Но, новые возможности – это и новые риски </vt:lpstr>
      <vt:lpstr>Угрозы применения БАС в общем воздушном пространстве: столкновение с пилотируемыми воздушными судами </vt:lpstr>
      <vt:lpstr>Проблема в том, что сегодня мы не умеем конролировать новые риски… Три главных барьера применения малых БАС</vt:lpstr>
      <vt:lpstr>Решение одно – создание системы управления трафиком и        контроля применения малых БАС</vt:lpstr>
      <vt:lpstr>Программа управления трафиком и контроля применения                           малых БАС: одновременное решение 4-х взаимоувязанных задач*   </vt:lpstr>
      <vt:lpstr>Пять принципов реализации Программы управления трафиком и                     контроля применения малых БАС*  </vt:lpstr>
      <vt:lpstr>Как это предлагается в проекте UTM (США)</vt:lpstr>
      <vt:lpstr>Проект создания инфраструктуры для  управления трафиком  и контроля применения малых БАС в рамках ФЦП «ГЛОНАСС»</vt:lpstr>
      <vt:lpstr>Создание Системы выгодно всем: государству, ГК ОрВД, пилотируемой авиации, операторам связи, страховым компаниям, но более всего Бизнесу</vt:lpstr>
      <vt:lpstr>«Чего не хватишься, того и нет» В.С. Черномырдин Первоочередные шаги по реализации Программы для малых БАС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Домарацкий Ярослав Александрович</dc:creator>
  <cp:lastModifiedBy>demo</cp:lastModifiedBy>
  <cp:revision>845</cp:revision>
  <cp:lastPrinted>2016-06-22T08:37:33Z</cp:lastPrinted>
  <dcterms:created xsi:type="dcterms:W3CDTF">2012-10-01T11:38:44Z</dcterms:created>
  <dcterms:modified xsi:type="dcterms:W3CDTF">2016-09-15T10:19:04Z</dcterms:modified>
</cp:coreProperties>
</file>